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2"/>
  </p:notesMasterIdLst>
  <p:handoutMasterIdLst>
    <p:handoutMasterId r:id="rId103"/>
  </p:handoutMasterIdLst>
  <p:sldIdLst>
    <p:sldId id="259" r:id="rId2"/>
    <p:sldId id="350" r:id="rId3"/>
    <p:sldId id="366" r:id="rId4"/>
    <p:sldId id="258" r:id="rId5"/>
    <p:sldId id="312" r:id="rId6"/>
    <p:sldId id="261" r:id="rId7"/>
    <p:sldId id="260" r:id="rId8"/>
    <p:sldId id="262" r:id="rId9"/>
    <p:sldId id="263" r:id="rId10"/>
    <p:sldId id="291" r:id="rId11"/>
    <p:sldId id="265" r:id="rId12"/>
    <p:sldId id="266" r:id="rId13"/>
    <p:sldId id="267" r:id="rId14"/>
    <p:sldId id="268" r:id="rId15"/>
    <p:sldId id="269" r:id="rId16"/>
    <p:sldId id="270" r:id="rId17"/>
    <p:sldId id="284" r:id="rId18"/>
    <p:sldId id="285" r:id="rId19"/>
    <p:sldId id="286" r:id="rId20"/>
    <p:sldId id="316" r:id="rId21"/>
    <p:sldId id="271" r:id="rId22"/>
    <p:sldId id="272" r:id="rId23"/>
    <p:sldId id="273" r:id="rId24"/>
    <p:sldId id="274" r:id="rId25"/>
    <p:sldId id="275" r:id="rId26"/>
    <p:sldId id="276" r:id="rId27"/>
    <p:sldId id="290" r:id="rId28"/>
    <p:sldId id="277" r:id="rId29"/>
    <p:sldId id="287" r:id="rId30"/>
    <p:sldId id="288" r:id="rId31"/>
    <p:sldId id="289" r:id="rId32"/>
    <p:sldId id="279" r:id="rId33"/>
    <p:sldId id="280" r:id="rId34"/>
    <p:sldId id="293" r:id="rId35"/>
    <p:sldId id="313" r:id="rId36"/>
    <p:sldId id="295" r:id="rId37"/>
    <p:sldId id="296" r:id="rId38"/>
    <p:sldId id="297" r:id="rId39"/>
    <p:sldId id="298" r:id="rId40"/>
    <p:sldId id="299" r:id="rId41"/>
    <p:sldId id="314" r:id="rId42"/>
    <p:sldId id="315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32" r:id="rId76"/>
    <p:sldId id="333" r:id="rId77"/>
    <p:sldId id="334" r:id="rId78"/>
    <p:sldId id="335" r:id="rId79"/>
    <p:sldId id="336" r:id="rId80"/>
    <p:sldId id="337" r:id="rId81"/>
    <p:sldId id="349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78" r:id="rId93"/>
    <p:sldId id="368" r:id="rId94"/>
    <p:sldId id="369" r:id="rId95"/>
    <p:sldId id="370" r:id="rId96"/>
    <p:sldId id="371" r:id="rId97"/>
    <p:sldId id="372" r:id="rId98"/>
    <p:sldId id="373" r:id="rId99"/>
    <p:sldId id="374" r:id="rId100"/>
    <p:sldId id="375" r:id="rId10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E7F4BE"/>
    <a:srgbClr val="FF9933"/>
    <a:srgbClr val="FFFF99"/>
    <a:srgbClr val="D9D9D9"/>
    <a:srgbClr val="CCCCE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3028" autoAdjust="0"/>
  </p:normalViewPr>
  <p:slideViewPr>
    <p:cSldViewPr>
      <p:cViewPr>
        <p:scale>
          <a:sx n="60" d="100"/>
          <a:sy n="60" d="100"/>
        </p:scale>
        <p:origin x="-14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C50BF93E-AF5C-4BFC-8393-1BA2E7E0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1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3DFDA4AD-0DEE-4EE8-99CD-4A81A1771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73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66B039-039E-4CA7-8BFF-71D7DEB161E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F80C63F-4E14-4FED-9B18-2BE2F1C32BEC}" type="slidenum">
              <a:rPr lang="en-US" smtClean="0"/>
              <a:pPr eaLnBrk="1" hangingPunct="1">
                <a:defRPr/>
              </a:pPr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E588CE4-9636-4CC3-A3E0-F567A6E899DA}" type="slidenum">
              <a:rPr lang="en-US" smtClean="0"/>
              <a:pPr eaLnBrk="1" hangingPunct="1">
                <a:defRPr/>
              </a:pPr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Because each thread executes the same instruction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1EC594A-6985-4065-872C-B1F995C2B866}" type="slidenum">
              <a:rPr lang="en-US" smtClean="0"/>
              <a:pPr eaLnBrk="1" hangingPunct="1">
                <a:defRPr/>
              </a:pPr>
              <a:t>63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into banks to achieve high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FDA4AD-0DEE-4EE8-99CD-4A81A177149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03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AEDD0B-99CA-4BA6-9179-300A9088F9BD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* 16 threads in a half-warp</a:t>
            </a:r>
          </a:p>
          <a:p>
            <a:pPr marL="181240" indent="-181240">
              <a:buFont typeface="Arial" charset="0"/>
              <a:buChar char="•"/>
            </a:pPr>
            <a:r>
              <a:rPr lang="en-US" dirty="0" smtClean="0"/>
              <a:t>Bank conflicts only occur within a half warp for G80, but within a full warp for Fermi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C5CDDB-9B26-40C7-B10E-CA277C2F315C}" type="slidenum">
              <a:rPr lang="en-US" smtClean="0"/>
              <a:pPr/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Neither of these have bank conflicts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B28072-BDAA-4ED3-A340-8052B4152E8F}" type="slidenum">
              <a:rPr lang="en-US" smtClean="0"/>
              <a:pPr/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Left:  2-degree bank conflict</a:t>
            </a:r>
          </a:p>
          <a:p>
            <a:r>
              <a:rPr lang="en-US" dirty="0" smtClean="0"/>
              <a:t>Right:  8-degree bank conflict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100867-A167-4B28-9420-F6B307E8579D}" type="slidenum">
              <a:rPr lang="en-US" smtClean="0"/>
              <a:pPr/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F7DB23-E299-4620-9540-82EF3DA184FB}" type="slidenum">
              <a:rPr lang="en-US" smtClean="0"/>
              <a:pPr/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4D714E-1291-457A-AFBE-B1B90718F194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66B039-039E-4CA7-8BFF-71D7DEB161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Cost: maximum number of simultaneous accesses to a single bank.</a:t>
            </a:r>
          </a:p>
          <a:p>
            <a:endParaRPr lang="en-US" dirty="0" smtClean="0"/>
          </a:p>
          <a:p>
            <a:r>
              <a:rPr lang="en-US" dirty="0" smtClean="0"/>
              <a:t>A degree-n bank conflict requires n times as many cycles to process as an access with no conflict.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1BC3BB-AB31-4B34-9FD3-3E5120066E99}" type="slidenum">
              <a:rPr lang="en-US" smtClean="0"/>
              <a:pPr/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1300" dirty="0">
                <a:latin typeface="+mn-lt"/>
              </a:rPr>
              <a:t>In this case, threads </a:t>
            </a:r>
            <a:r>
              <a:rPr lang="en-US" sz="1300" b="1" dirty="0" err="1">
                <a:latin typeface="+mn-lt"/>
              </a:rPr>
              <a:t>tid</a:t>
            </a:r>
            <a:r>
              <a:rPr lang="en-US" sz="1300" b="1" dirty="0">
                <a:latin typeface="+mn-lt"/>
              </a:rPr>
              <a:t> </a:t>
            </a:r>
            <a:r>
              <a:rPr lang="en-US" sz="1300" dirty="0">
                <a:latin typeface="+mn-lt"/>
              </a:rPr>
              <a:t>and </a:t>
            </a:r>
            <a:r>
              <a:rPr lang="en-US" sz="1300" b="1" dirty="0" err="1">
                <a:latin typeface="+mn-lt"/>
              </a:rPr>
              <a:t>tid+n</a:t>
            </a:r>
            <a:r>
              <a:rPr lang="en-US" sz="1300" b="1" dirty="0">
                <a:latin typeface="+mn-lt"/>
              </a:rPr>
              <a:t> </a:t>
            </a:r>
            <a:r>
              <a:rPr lang="en-US" sz="1300" dirty="0">
                <a:latin typeface="+mn-lt"/>
              </a:rPr>
              <a:t>access the same bank whenever </a:t>
            </a:r>
            <a:r>
              <a:rPr lang="en-US" sz="1300" b="1" dirty="0">
                <a:latin typeface="+mn-lt"/>
              </a:rPr>
              <a:t>s*n </a:t>
            </a:r>
            <a:r>
              <a:rPr lang="en-US" sz="1300" dirty="0">
                <a:latin typeface="+mn-lt"/>
              </a:rPr>
              <a:t>is a multiple of the number of banks (i.e. 32) or, equivalently, whenever </a:t>
            </a:r>
            <a:r>
              <a:rPr lang="en-US" sz="1300" b="1" dirty="0">
                <a:latin typeface="+mn-lt"/>
              </a:rPr>
              <a:t>n </a:t>
            </a:r>
            <a:r>
              <a:rPr lang="en-US" sz="1300" dirty="0">
                <a:latin typeface="+mn-lt"/>
              </a:rPr>
              <a:t>is a multiple of </a:t>
            </a:r>
            <a:r>
              <a:rPr lang="en-US" sz="1300" b="1" dirty="0">
                <a:latin typeface="+mn-lt"/>
              </a:rPr>
              <a:t>32/d </a:t>
            </a:r>
            <a:r>
              <a:rPr lang="en-US" sz="1300" dirty="0">
                <a:latin typeface="+mn-lt"/>
              </a:rPr>
              <a:t>where </a:t>
            </a:r>
            <a:r>
              <a:rPr lang="en-US" sz="1300" b="1" dirty="0">
                <a:latin typeface="+mn-lt"/>
              </a:rPr>
              <a:t>d </a:t>
            </a:r>
            <a:r>
              <a:rPr lang="en-US" sz="1300" dirty="0">
                <a:latin typeface="+mn-lt"/>
              </a:rPr>
              <a:t>is the greatest common divisor of 32 and </a:t>
            </a:r>
            <a:r>
              <a:rPr lang="en-US" sz="1300" b="1" dirty="0">
                <a:latin typeface="+mn-lt"/>
              </a:rPr>
              <a:t>s</a:t>
            </a:r>
            <a:r>
              <a:rPr lang="en-US" sz="1300" dirty="0">
                <a:latin typeface="+mn-lt"/>
              </a:rPr>
              <a:t>. As a consequence, there will be no bank conflict only if the warp size (i.e. 32) is less than or equal to </a:t>
            </a:r>
            <a:r>
              <a:rPr lang="en-US" sz="1300" b="1" dirty="0">
                <a:latin typeface="+mn-lt"/>
              </a:rPr>
              <a:t>32/d</a:t>
            </a:r>
            <a:r>
              <a:rPr lang="en-US" sz="1300" dirty="0">
                <a:latin typeface="+mn-lt"/>
              </a:rPr>
              <a:t>., that is only if </a:t>
            </a:r>
            <a:r>
              <a:rPr lang="en-US" sz="1300" b="1" dirty="0">
                <a:latin typeface="+mn-lt"/>
              </a:rPr>
              <a:t>d </a:t>
            </a:r>
            <a:r>
              <a:rPr lang="en-US" sz="1300" dirty="0">
                <a:latin typeface="+mn-lt"/>
              </a:rPr>
              <a:t>is equal to 1, i.e. </a:t>
            </a:r>
            <a:r>
              <a:rPr lang="en-US" sz="1300" b="1" dirty="0">
                <a:latin typeface="+mn-lt"/>
              </a:rPr>
              <a:t>s </a:t>
            </a:r>
            <a:r>
              <a:rPr lang="en-US" sz="1300" dirty="0">
                <a:latin typeface="+mn-lt"/>
              </a:rPr>
              <a:t>is odd. “ – CUDA Programming Guide</a:t>
            </a:r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9968BF-077C-4078-9D34-2181736F0FC1}" type="slidenum">
              <a:rPr lang="en-US" smtClean="0"/>
              <a:pPr/>
              <a:t>72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When s shares no common factors with the number of banks. s must be odd.</a:t>
            </a:r>
          </a:p>
          <a:p>
            <a:r>
              <a:rPr lang="en-US" dirty="0" smtClean="0"/>
              <a:t>Another simple fix: </a:t>
            </a:r>
            <a:r>
              <a:rPr lang="en-US" sz="1300" dirty="0">
                <a:latin typeface="+mn-lt"/>
              </a:rPr>
              <a:t>__shared__ float tile[TILE_DIM][TILE_DIM+1]; // pad with one extra column </a:t>
            </a:r>
            <a:r>
              <a:rPr lang="en-US" sz="1300" dirty="0">
                <a:latin typeface="+mn-lt"/>
                <a:sym typeface="Wingdings" pitchFamily="2" charset="2"/>
              </a:rPr>
              <a:t> optimizing matrix transpose with CUDA source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636F84-0996-4555-8B33-D706F8D0EFDD}" type="slidenum">
              <a:rPr lang="en-US" smtClean="0"/>
              <a:pPr/>
              <a:t>73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* Change all shared memory reads to the same value:  broadcast.</a:t>
            </a:r>
          </a:p>
          <a:p>
            <a:r>
              <a:rPr lang="en-US" dirty="0" smtClean="0"/>
              <a:t>   change shared memory reads to </a:t>
            </a:r>
            <a:r>
              <a:rPr lang="en-US" dirty="0" err="1" smtClean="0"/>
              <a:t>threadIdx.x</a:t>
            </a:r>
            <a:r>
              <a:rPr lang="en-US" dirty="0" smtClean="0"/>
              <a:t>:  no conflicts.</a:t>
            </a:r>
          </a:p>
          <a:p>
            <a:r>
              <a:rPr lang="en-US" dirty="0" smtClean="0"/>
              <a:t>* Only one thread per half-warp performs a write and which thread performs the final write is undefined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2337CC-2F7D-4825-AD5D-6C0B710B991F}" type="slidenum">
              <a:rPr lang="en-US" smtClean="0"/>
              <a:pPr/>
              <a:t>74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If adding registers can be used to hide global memory access by sticking enough non-dependent multiple/adds between the memory read and its use, it can actually improve performance.</a:t>
            </a: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7211538-6042-4B96-8E70-7C4711E2E060}" type="slidenum">
              <a:rPr lang="en-US" smtClean="0"/>
              <a:pPr eaLnBrk="1" hangingPunct="1">
                <a:defRPr/>
              </a:pPr>
              <a:t>79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9032B04-86B5-4766-B32C-97B697912E4A}" type="slidenum">
              <a:rPr lang="en-US" smtClean="0"/>
              <a:pPr eaLnBrk="1" hangingPunct="1">
                <a:defRPr/>
              </a:pPr>
              <a:t>80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Compared to not prefetching, this requires two extra registers per thread.</a:t>
            </a:r>
          </a:p>
          <a:p>
            <a:endParaRPr lang="en-US" smtClean="0"/>
          </a:p>
          <a:p>
            <a:r>
              <a:rPr lang="en-US" smtClean="0"/>
              <a:t>For the final iteration, the next tile does not need to be loaded.</a:t>
            </a:r>
          </a:p>
          <a:p>
            <a:endParaRPr lang="en-US" smtClean="0"/>
          </a:p>
          <a:p>
            <a:r>
              <a:rPr lang="en-US" smtClean="0"/>
              <a:t>Our book says data prefetching also requires twice the amount of shared memory in this case, but I don’t think that is true (last paragraph of Section 6.4 on Page 115).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82B79D-B1D5-4AED-9168-E75D512AE91E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SFUs per SM</a:t>
            </a:r>
            <a:r>
              <a:rPr lang="en-US" baseline="0" dirty="0" smtClean="0"/>
              <a:t> on G80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4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Compilers are getting better at unrolling, but many programmers still do it by hand.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>
              <a:defRPr>
                <a:solidFill>
                  <a:schemeClr val="tx1"/>
                </a:solidFill>
                <a:latin typeface="Arial" charset="0"/>
              </a:defRPr>
            </a:lvl1pPr>
            <a:lvl2pPr marL="742883" indent="-285725" defTabSz="966702">
              <a:defRPr>
                <a:solidFill>
                  <a:schemeClr val="tx1"/>
                </a:solidFill>
                <a:latin typeface="Arial" charset="0"/>
              </a:defRPr>
            </a:lvl2pPr>
            <a:lvl3pPr marL="1142898" indent="-228580" defTabSz="966702">
              <a:defRPr>
                <a:solidFill>
                  <a:schemeClr val="tx1"/>
                </a:solidFill>
                <a:latin typeface="Arial" charset="0"/>
              </a:defRPr>
            </a:lvl3pPr>
            <a:lvl4pPr marL="1600057" indent="-228580" defTabSz="966702">
              <a:defRPr>
                <a:solidFill>
                  <a:schemeClr val="tx1"/>
                </a:solidFill>
                <a:latin typeface="Arial" charset="0"/>
              </a:defRPr>
            </a:lvl4pPr>
            <a:lvl5pPr marL="2057217" indent="-228580" defTabSz="966702">
              <a:defRPr>
                <a:solidFill>
                  <a:schemeClr val="tx1"/>
                </a:solidFill>
                <a:latin typeface="Arial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83BD8-84DD-4597-A7E5-5632013B060C}" type="slidenum">
              <a:rPr lang="en-US" smtClean="0"/>
              <a:pPr/>
              <a:t>99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r>
              <a:rPr lang="en-US" baseline="0" dirty="0" smtClean="0"/>
              <a:t> include instruction cache misses and increased register usage. Manually unrolling avoids the disadvantages of predication (which itself is only used for a few-instruction branch).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2B61-C009-4A69-82CF-9791E7F678A5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		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E514799-7E73-4688-BC5F-2EB92A97948D}" type="slidenum">
              <a:rPr lang="en-US" smtClean="0"/>
              <a:pPr eaLnBrk="1" hangingPunct="1"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		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BCAF09-BF6B-4783-A09C-91903C286D83}" type="slidenum">
              <a:rPr lang="en-US" smtClean="0"/>
              <a:pPr eaLnBrk="1" hangingPunct="1"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Yes, warp 0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3F3AFE6-0F16-4268-B1EF-37575035CAC5}" type="slidenum">
              <a:rPr lang="en-US" smtClean="0"/>
              <a:pPr eaLnBrk="1" hangingPunct="1"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/>
              <a:t>Branch granularity is a whole multiple of warp size; all threads in any given warp follow the same path.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“if</a:t>
            </a:r>
            <a:r>
              <a:rPr lang="en-US" kern="0" dirty="0" smtClean="0">
                <a:solidFill>
                  <a:schemeClr val="tx2"/>
                </a:solidFill>
                <a:latin typeface="Courier New" charset="0"/>
              </a:rPr>
              <a:t> (</a:t>
            </a:r>
            <a:r>
              <a:rPr lang="en-US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threadIdx</a:t>
            </a:r>
            <a:r>
              <a:rPr lang="en-US" kern="0" dirty="0" smtClean="0">
                <a:solidFill>
                  <a:schemeClr val="tx2"/>
                </a:solidFill>
                <a:latin typeface="Courier New" charset="0"/>
              </a:rPr>
              <a:t>.x &gt; </a:t>
            </a:r>
            <a:r>
              <a:rPr lang="en-US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</a:rPr>
              <a:t>warpSize</a:t>
            </a:r>
            <a:r>
              <a:rPr lang="en-US" kern="0" dirty="0" smtClean="0">
                <a:solidFill>
                  <a:schemeClr val="tx2"/>
                </a:solidFill>
                <a:latin typeface="Courier New" charset="0"/>
              </a:rPr>
              <a:t>)” does diverge in Warp 1.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909655B-ACBA-43D5-A175-6BB746FB5CAD}" type="slidenum">
              <a:rPr lang="en-US" smtClean="0"/>
              <a:pPr eaLnBrk="1" hangingPunct="1"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A670D1-96D6-4CE7-9C70-1E4597830022}" type="slidenum">
              <a:rPr lang="en-US" smtClean="0"/>
              <a:pPr eaLnBrk="1" hangingPunct="1">
                <a:defRPr/>
              </a:pPr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915C25-EDE6-453B-9DF3-DB35AF6830B5}" type="slidenum">
              <a:rPr lang="en-US" smtClean="0"/>
              <a:pPr eaLnBrk="1" hangingPunct="1">
                <a:defRPr/>
              </a:pPr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F2C692B-4553-470F-9BB8-678B9EA256D5}" type="slidenum">
              <a:rPr lang="en-US" smtClean="0"/>
              <a:pPr eaLnBrk="1" hangingPunct="1">
                <a:defRPr/>
              </a:pPr>
              <a:t>58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B058-F5F7-4817-AC95-28262577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CCCC-4DE5-405B-B2DD-2F60F7BAD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2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FB46-E19D-4BCF-A312-F64011BB6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D165-5037-4BC5-A21B-94A5EEA23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EEA03-D704-4715-B578-52ABB110C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B8EA7-62D1-4639-B3DB-CFD0176EA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5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CA0D-C23C-41DD-9757-CD74036D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5F705-2117-4028-B9F2-E39DC0D98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6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456B-346E-4DFB-9B25-591E3EA5A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0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C2ED4-63AB-4FDA-8171-3B5A5AFA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A152B-AF23-4FAC-AFD6-EE4C7AAE3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4346BFF7-FF08-4F83-A799-4900598A3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sampat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CUDA_Occupancy_calculator.xls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vidia.com/content/PDF/fermi_white_papers/NVIDIA_Fermi_Compute_Architecture_Whitepaper.pdf" TargetMode="Externa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idia.com/content/PDF/fermi_white_papers/NVIDIA_Fermi_Compute_Architecture_Whitepaper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CUDA Performance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Patrick Cozzi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CIS 565 - Fall 2012</a:t>
            </a:r>
          </a:p>
        </p:txBody>
      </p:sp>
      <p:pic>
        <p:nvPicPr>
          <p:cNvPr id="5" name="Picture 4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6096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CB058-F5F7-4817-AC95-282625779AF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3886200"/>
          </a:xfrm>
        </p:spPr>
        <p:txBody>
          <a:bodyPr/>
          <a:lstStyle/>
          <a:p>
            <a:r>
              <a:rPr lang="en-US" smtClean="0"/>
              <a:t>Similar to brackets for a basketball tournament</a:t>
            </a:r>
          </a:p>
          <a:p>
            <a:r>
              <a:rPr lang="en-US" smtClean="0"/>
              <a:t>log(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mtClean="0"/>
              <a:t>) passes for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mtClean="0"/>
              <a:t> elements</a:t>
            </a:r>
          </a:p>
          <a:p>
            <a:r>
              <a:rPr lang="en-US" smtClean="0"/>
              <a:t>How would you implement this in CUDA?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10244" name="Group 50"/>
          <p:cNvGrpSpPr>
            <a:grpSpLocks/>
          </p:cNvGrpSpPr>
          <p:nvPr/>
        </p:nvGrpSpPr>
        <p:grpSpPr bwMode="auto">
          <a:xfrm>
            <a:off x="4724400" y="4267200"/>
            <a:ext cx="4032250" cy="2265363"/>
            <a:chOff x="1998663" y="2895600"/>
            <a:chExt cx="5140643" cy="2889310"/>
          </a:xfrm>
        </p:grpSpPr>
        <p:sp>
          <p:nvSpPr>
            <p:cNvPr id="10245" name="Text Box 7"/>
            <p:cNvSpPr txBox="1">
              <a:spLocks noChangeArrowheads="1"/>
            </p:cNvSpPr>
            <p:nvPr/>
          </p:nvSpPr>
          <p:spPr bwMode="auto">
            <a:xfrm>
              <a:off x="19986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46" name="Text Box 8"/>
            <p:cNvSpPr txBox="1">
              <a:spLocks noChangeArrowheads="1"/>
            </p:cNvSpPr>
            <p:nvPr/>
          </p:nvSpPr>
          <p:spPr bwMode="auto">
            <a:xfrm>
              <a:off x="266223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47" name="Text Box 9"/>
            <p:cNvSpPr txBox="1">
              <a:spLocks noChangeArrowheads="1"/>
            </p:cNvSpPr>
            <p:nvPr/>
          </p:nvSpPr>
          <p:spPr bwMode="auto">
            <a:xfrm>
              <a:off x="5318125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48" name="Text Box 10"/>
            <p:cNvSpPr txBox="1">
              <a:spLocks noChangeArrowheads="1"/>
            </p:cNvSpPr>
            <p:nvPr/>
          </p:nvSpPr>
          <p:spPr bwMode="auto">
            <a:xfrm>
              <a:off x="332581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49" name="Text Box 11"/>
            <p:cNvSpPr txBox="1">
              <a:spLocks noChangeArrowheads="1"/>
            </p:cNvSpPr>
            <p:nvPr/>
          </p:nvSpPr>
          <p:spPr bwMode="auto">
            <a:xfrm>
              <a:off x="398938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0" name="Text Box 12"/>
            <p:cNvSpPr txBox="1">
              <a:spLocks noChangeArrowheads="1"/>
            </p:cNvSpPr>
            <p:nvPr/>
          </p:nvSpPr>
          <p:spPr bwMode="auto">
            <a:xfrm>
              <a:off x="465455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598170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2" name="Text Box 14"/>
            <p:cNvSpPr txBox="1">
              <a:spLocks noChangeArrowheads="1"/>
            </p:cNvSpPr>
            <p:nvPr/>
          </p:nvSpPr>
          <p:spPr bwMode="auto">
            <a:xfrm>
              <a:off x="66468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3" name="Text Box 15"/>
            <p:cNvSpPr txBox="1">
              <a:spLocks noChangeArrowheads="1"/>
            </p:cNvSpPr>
            <p:nvPr/>
          </p:nvSpPr>
          <p:spPr bwMode="auto">
            <a:xfrm>
              <a:off x="199866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4" name="Text Box 16"/>
            <p:cNvSpPr txBox="1">
              <a:spLocks noChangeArrowheads="1"/>
            </p:cNvSpPr>
            <p:nvPr/>
          </p:nvSpPr>
          <p:spPr bwMode="auto">
            <a:xfrm>
              <a:off x="2662238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5" name="Text Box 17"/>
            <p:cNvSpPr txBox="1">
              <a:spLocks noChangeArrowheads="1"/>
            </p:cNvSpPr>
            <p:nvPr/>
          </p:nvSpPr>
          <p:spPr bwMode="auto">
            <a:xfrm>
              <a:off x="5318125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6" name="Text Box 18"/>
            <p:cNvSpPr txBox="1">
              <a:spLocks noChangeArrowheads="1"/>
            </p:cNvSpPr>
            <p:nvPr/>
          </p:nvSpPr>
          <p:spPr bwMode="auto">
            <a:xfrm>
              <a:off x="332581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3989388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8" name="Text Box 20"/>
            <p:cNvSpPr txBox="1">
              <a:spLocks noChangeArrowheads="1"/>
            </p:cNvSpPr>
            <p:nvPr/>
          </p:nvSpPr>
          <p:spPr bwMode="auto">
            <a:xfrm>
              <a:off x="4654550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59" name="Text Box 21"/>
            <p:cNvSpPr txBox="1">
              <a:spLocks noChangeArrowheads="1"/>
            </p:cNvSpPr>
            <p:nvPr/>
          </p:nvSpPr>
          <p:spPr bwMode="auto">
            <a:xfrm>
              <a:off x="5981700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0" name="Text Box 22"/>
            <p:cNvSpPr txBox="1">
              <a:spLocks noChangeArrowheads="1"/>
            </p:cNvSpPr>
            <p:nvPr/>
          </p:nvSpPr>
          <p:spPr bwMode="auto">
            <a:xfrm>
              <a:off x="6646863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1" name="Text Box 23"/>
            <p:cNvSpPr txBox="1">
              <a:spLocks noChangeArrowheads="1"/>
            </p:cNvSpPr>
            <p:nvPr/>
          </p:nvSpPr>
          <p:spPr bwMode="auto">
            <a:xfrm>
              <a:off x="1998663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2" name="Text Box 24"/>
            <p:cNvSpPr txBox="1">
              <a:spLocks noChangeArrowheads="1"/>
            </p:cNvSpPr>
            <p:nvPr/>
          </p:nvSpPr>
          <p:spPr bwMode="auto">
            <a:xfrm>
              <a:off x="266223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3" name="Text Box 25"/>
            <p:cNvSpPr txBox="1">
              <a:spLocks noChangeArrowheads="1"/>
            </p:cNvSpPr>
            <p:nvPr/>
          </p:nvSpPr>
          <p:spPr bwMode="auto">
            <a:xfrm>
              <a:off x="5318125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4" name="Text Box 26"/>
            <p:cNvSpPr txBox="1">
              <a:spLocks noChangeArrowheads="1"/>
            </p:cNvSpPr>
            <p:nvPr/>
          </p:nvSpPr>
          <p:spPr bwMode="auto">
            <a:xfrm>
              <a:off x="332581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5" name="Text Box 27"/>
            <p:cNvSpPr txBox="1">
              <a:spLocks noChangeArrowheads="1"/>
            </p:cNvSpPr>
            <p:nvPr/>
          </p:nvSpPr>
          <p:spPr bwMode="auto">
            <a:xfrm>
              <a:off x="398938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6" name="Text Box 28"/>
            <p:cNvSpPr txBox="1">
              <a:spLocks noChangeArrowheads="1"/>
            </p:cNvSpPr>
            <p:nvPr/>
          </p:nvSpPr>
          <p:spPr bwMode="auto">
            <a:xfrm>
              <a:off x="4654550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7" name="Text Box 29"/>
            <p:cNvSpPr txBox="1">
              <a:spLocks noChangeArrowheads="1"/>
            </p:cNvSpPr>
            <p:nvPr/>
          </p:nvSpPr>
          <p:spPr bwMode="auto">
            <a:xfrm>
              <a:off x="5981700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8" name="Text Box 30"/>
            <p:cNvSpPr txBox="1">
              <a:spLocks noChangeArrowheads="1"/>
            </p:cNvSpPr>
            <p:nvPr/>
          </p:nvSpPr>
          <p:spPr bwMode="auto">
            <a:xfrm>
              <a:off x="664686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69" name="Text Box 31"/>
            <p:cNvSpPr txBox="1">
              <a:spLocks noChangeArrowheads="1"/>
            </p:cNvSpPr>
            <p:nvPr/>
          </p:nvSpPr>
          <p:spPr bwMode="auto">
            <a:xfrm>
              <a:off x="1998663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0" name="Text Box 32"/>
            <p:cNvSpPr txBox="1">
              <a:spLocks noChangeArrowheads="1"/>
            </p:cNvSpPr>
            <p:nvPr/>
          </p:nvSpPr>
          <p:spPr bwMode="auto">
            <a:xfrm>
              <a:off x="266223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1" name="Text Box 33"/>
            <p:cNvSpPr txBox="1">
              <a:spLocks noChangeArrowheads="1"/>
            </p:cNvSpPr>
            <p:nvPr/>
          </p:nvSpPr>
          <p:spPr bwMode="auto">
            <a:xfrm>
              <a:off x="5318125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2" name="Text Box 34"/>
            <p:cNvSpPr txBox="1">
              <a:spLocks noChangeArrowheads="1"/>
            </p:cNvSpPr>
            <p:nvPr/>
          </p:nvSpPr>
          <p:spPr bwMode="auto">
            <a:xfrm>
              <a:off x="332581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3" name="Text Box 35"/>
            <p:cNvSpPr txBox="1">
              <a:spLocks noChangeArrowheads="1"/>
            </p:cNvSpPr>
            <p:nvPr/>
          </p:nvSpPr>
          <p:spPr bwMode="auto">
            <a:xfrm>
              <a:off x="398938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4" name="Text Box 36"/>
            <p:cNvSpPr txBox="1">
              <a:spLocks noChangeArrowheads="1"/>
            </p:cNvSpPr>
            <p:nvPr/>
          </p:nvSpPr>
          <p:spPr bwMode="auto">
            <a:xfrm>
              <a:off x="465455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5" name="Text Box 37"/>
            <p:cNvSpPr txBox="1">
              <a:spLocks noChangeArrowheads="1"/>
            </p:cNvSpPr>
            <p:nvPr/>
          </p:nvSpPr>
          <p:spPr bwMode="auto">
            <a:xfrm>
              <a:off x="598170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0276" name="Text Box 38"/>
            <p:cNvSpPr txBox="1">
              <a:spLocks noChangeArrowheads="1"/>
            </p:cNvSpPr>
            <p:nvPr/>
          </p:nvSpPr>
          <p:spPr bwMode="auto">
            <a:xfrm>
              <a:off x="664686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10277" name="AutoShape 40"/>
            <p:cNvCxnSpPr>
              <a:cxnSpLocks noChangeShapeType="1"/>
            </p:cNvCxnSpPr>
            <p:nvPr/>
          </p:nvCxnSpPr>
          <p:spPr bwMode="auto">
            <a:xfrm>
              <a:off x="226377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8" name="AutoShape 42"/>
            <p:cNvCxnSpPr>
              <a:cxnSpLocks noChangeShapeType="1"/>
            </p:cNvCxnSpPr>
            <p:nvPr/>
          </p:nvCxnSpPr>
          <p:spPr bwMode="auto">
            <a:xfrm>
              <a:off x="359092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9" name="AutoShape 44"/>
            <p:cNvCxnSpPr>
              <a:cxnSpLocks noChangeShapeType="1"/>
            </p:cNvCxnSpPr>
            <p:nvPr/>
          </p:nvCxnSpPr>
          <p:spPr bwMode="auto">
            <a:xfrm>
              <a:off x="4919663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0" name="AutoShape 46"/>
            <p:cNvCxnSpPr>
              <a:cxnSpLocks noChangeShapeType="1"/>
            </p:cNvCxnSpPr>
            <p:nvPr/>
          </p:nvCxnSpPr>
          <p:spPr bwMode="auto">
            <a:xfrm>
              <a:off x="6248400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1" name="AutoShape 74"/>
            <p:cNvCxnSpPr>
              <a:cxnSpLocks noChangeShapeType="1"/>
              <a:stCxn id="10246" idx="2"/>
              <a:endCxn id="10253" idx="0"/>
            </p:cNvCxnSpPr>
            <p:nvPr/>
          </p:nvCxnSpPr>
          <p:spPr bwMode="auto">
            <a:xfrm rot="5400000">
              <a:off x="2370328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2" name="AutoShape 74"/>
            <p:cNvCxnSpPr>
              <a:cxnSpLocks noChangeShapeType="1"/>
              <a:stCxn id="10249" idx="2"/>
              <a:endCxn id="10256" idx="0"/>
            </p:cNvCxnSpPr>
            <p:nvPr/>
          </p:nvCxnSpPr>
          <p:spPr bwMode="auto">
            <a:xfrm rot="5400000">
              <a:off x="3697478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3" name="AutoShape 74"/>
            <p:cNvCxnSpPr>
              <a:cxnSpLocks noChangeShapeType="1"/>
              <a:stCxn id="10247" idx="2"/>
              <a:endCxn id="10258" idx="0"/>
            </p:cNvCxnSpPr>
            <p:nvPr/>
          </p:nvCxnSpPr>
          <p:spPr bwMode="auto">
            <a:xfrm rot="5400000">
              <a:off x="5026215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4" name="AutoShape 74"/>
            <p:cNvCxnSpPr>
              <a:cxnSpLocks noChangeShapeType="1"/>
              <a:stCxn id="10252" idx="2"/>
              <a:endCxn id="10259" idx="0"/>
            </p:cNvCxnSpPr>
            <p:nvPr/>
          </p:nvCxnSpPr>
          <p:spPr bwMode="auto">
            <a:xfrm rot="5400000">
              <a:off x="6354159" y="3169474"/>
              <a:ext cx="412690" cy="6651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5" name="AutoShape 40"/>
            <p:cNvCxnSpPr>
              <a:cxnSpLocks noChangeShapeType="1"/>
              <a:stCxn id="10253" idx="2"/>
              <a:endCxn id="10261" idx="0"/>
            </p:cNvCxnSpPr>
            <p:nvPr/>
          </p:nvCxnSpPr>
          <p:spPr bwMode="auto">
            <a:xfrm rot="5400000">
              <a:off x="2025840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6" name="AutoShape 74"/>
            <p:cNvCxnSpPr>
              <a:cxnSpLocks noChangeShapeType="1"/>
              <a:stCxn id="10256" idx="2"/>
              <a:endCxn id="10261" idx="0"/>
            </p:cNvCxnSpPr>
            <p:nvPr/>
          </p:nvCxnSpPr>
          <p:spPr bwMode="auto">
            <a:xfrm rot="5400000">
              <a:off x="2689415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7" name="AutoShape 40"/>
            <p:cNvCxnSpPr>
              <a:cxnSpLocks noChangeShapeType="1"/>
              <a:stCxn id="10258" idx="2"/>
              <a:endCxn id="10266" idx="0"/>
            </p:cNvCxnSpPr>
            <p:nvPr/>
          </p:nvCxnSpPr>
          <p:spPr bwMode="auto">
            <a:xfrm rot="5400000">
              <a:off x="4681727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AutoShape 74"/>
            <p:cNvCxnSpPr>
              <a:cxnSpLocks noChangeShapeType="1"/>
              <a:stCxn id="10259" idx="2"/>
              <a:endCxn id="10266" idx="0"/>
            </p:cNvCxnSpPr>
            <p:nvPr/>
          </p:nvCxnSpPr>
          <p:spPr bwMode="auto">
            <a:xfrm rot="5400000">
              <a:off x="5345302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AutoShape 74"/>
            <p:cNvCxnSpPr>
              <a:cxnSpLocks noChangeShapeType="1"/>
              <a:stCxn id="10266" idx="2"/>
              <a:endCxn id="10269" idx="0"/>
            </p:cNvCxnSpPr>
            <p:nvPr/>
          </p:nvCxnSpPr>
          <p:spPr bwMode="auto">
            <a:xfrm rot="5400000">
              <a:off x="3353784" y="3837812"/>
              <a:ext cx="438090" cy="26558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AutoShape 40"/>
            <p:cNvCxnSpPr>
              <a:cxnSpLocks noChangeShapeType="1"/>
              <a:stCxn id="10261" idx="2"/>
              <a:endCxn id="10269" idx="0"/>
            </p:cNvCxnSpPr>
            <p:nvPr/>
          </p:nvCxnSpPr>
          <p:spPr bwMode="auto">
            <a:xfrm rot="5400000">
              <a:off x="2025840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4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#pragma unroll </a:t>
            </a:r>
            <a:r>
              <a:rPr lang="en-US" sz="2400" b="1" dirty="0" smtClean="0">
                <a:solidFill>
                  <a:srgbClr val="804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BLOCK_SIZE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804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</a:rPr>
              <a:t>Disadvantages to unrolling?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096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  <a:endParaRPr lang="en-US" sz="2000" kern="0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1;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&lt;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*=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533400" y="609600"/>
            <a:ext cx="6781800" cy="1066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096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  <a:endParaRPr lang="en-US" sz="2000" kern="0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1;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&lt;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*=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486400" y="3581400"/>
            <a:ext cx="32766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Computing the sum for the elements in shared memory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 flipV="1">
            <a:off x="7086600" y="1676400"/>
            <a:ext cx="0" cy="1905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533400" y="2133600"/>
            <a:ext cx="6400800" cy="1524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09600"/>
            <a:ext cx="7391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  <a:endParaRPr lang="en-US" sz="2000" kern="0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1;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&lt;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*=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7239000" y="2706688"/>
            <a:ext cx="1752600" cy="646112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>
                <a:solidFill>
                  <a:srgbClr val="CC3300"/>
                </a:solidFill>
              </a:rPr>
              <a:t>: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1, 2, 4, …</a:t>
            </a: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 flipV="1">
            <a:off x="6934200" y="3087688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19" name="Group 59"/>
          <p:cNvGrpSpPr>
            <a:grpSpLocks/>
          </p:cNvGrpSpPr>
          <p:nvPr/>
        </p:nvGrpSpPr>
        <p:grpSpPr bwMode="auto">
          <a:xfrm>
            <a:off x="6934200" y="3733800"/>
            <a:ext cx="2133600" cy="1198563"/>
            <a:chOff x="1998663" y="2895600"/>
            <a:chExt cx="5140643" cy="2889310"/>
          </a:xfrm>
        </p:grpSpPr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19986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266223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2" name="Text Box 9"/>
            <p:cNvSpPr txBox="1">
              <a:spLocks noChangeArrowheads="1"/>
            </p:cNvSpPr>
            <p:nvPr/>
          </p:nvSpPr>
          <p:spPr bwMode="auto">
            <a:xfrm>
              <a:off x="5318125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3" name="Text Box 10"/>
            <p:cNvSpPr txBox="1">
              <a:spLocks noChangeArrowheads="1"/>
            </p:cNvSpPr>
            <p:nvPr/>
          </p:nvSpPr>
          <p:spPr bwMode="auto">
            <a:xfrm>
              <a:off x="332581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4" name="Text Box 11"/>
            <p:cNvSpPr txBox="1">
              <a:spLocks noChangeArrowheads="1"/>
            </p:cNvSpPr>
            <p:nvPr/>
          </p:nvSpPr>
          <p:spPr bwMode="auto">
            <a:xfrm>
              <a:off x="398938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465455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598170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66468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199866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9" name="Text Box 16"/>
            <p:cNvSpPr txBox="1">
              <a:spLocks noChangeArrowheads="1"/>
            </p:cNvSpPr>
            <p:nvPr/>
          </p:nvSpPr>
          <p:spPr bwMode="auto">
            <a:xfrm>
              <a:off x="2662238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0" name="Text Box 17"/>
            <p:cNvSpPr txBox="1">
              <a:spLocks noChangeArrowheads="1"/>
            </p:cNvSpPr>
            <p:nvPr/>
          </p:nvSpPr>
          <p:spPr bwMode="auto">
            <a:xfrm>
              <a:off x="5318125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1" name="Text Box 18"/>
            <p:cNvSpPr txBox="1">
              <a:spLocks noChangeArrowheads="1"/>
            </p:cNvSpPr>
            <p:nvPr/>
          </p:nvSpPr>
          <p:spPr bwMode="auto">
            <a:xfrm>
              <a:off x="332581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2" name="Text Box 19"/>
            <p:cNvSpPr txBox="1">
              <a:spLocks noChangeArrowheads="1"/>
            </p:cNvSpPr>
            <p:nvPr/>
          </p:nvSpPr>
          <p:spPr bwMode="auto">
            <a:xfrm>
              <a:off x="3989388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3" name="Text Box 20"/>
            <p:cNvSpPr txBox="1">
              <a:spLocks noChangeArrowheads="1"/>
            </p:cNvSpPr>
            <p:nvPr/>
          </p:nvSpPr>
          <p:spPr bwMode="auto">
            <a:xfrm>
              <a:off x="4654550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4" name="Text Box 21"/>
            <p:cNvSpPr txBox="1">
              <a:spLocks noChangeArrowheads="1"/>
            </p:cNvSpPr>
            <p:nvPr/>
          </p:nvSpPr>
          <p:spPr bwMode="auto">
            <a:xfrm>
              <a:off x="5981700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5" name="Text Box 22"/>
            <p:cNvSpPr txBox="1">
              <a:spLocks noChangeArrowheads="1"/>
            </p:cNvSpPr>
            <p:nvPr/>
          </p:nvSpPr>
          <p:spPr bwMode="auto">
            <a:xfrm>
              <a:off x="6646863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6" name="Text Box 23"/>
            <p:cNvSpPr txBox="1">
              <a:spLocks noChangeArrowheads="1"/>
            </p:cNvSpPr>
            <p:nvPr/>
          </p:nvSpPr>
          <p:spPr bwMode="auto">
            <a:xfrm>
              <a:off x="1998663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266223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8" name="Text Box 25"/>
            <p:cNvSpPr txBox="1">
              <a:spLocks noChangeArrowheads="1"/>
            </p:cNvSpPr>
            <p:nvPr/>
          </p:nvSpPr>
          <p:spPr bwMode="auto">
            <a:xfrm>
              <a:off x="5318125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9" name="Text Box 26"/>
            <p:cNvSpPr txBox="1">
              <a:spLocks noChangeArrowheads="1"/>
            </p:cNvSpPr>
            <p:nvPr/>
          </p:nvSpPr>
          <p:spPr bwMode="auto">
            <a:xfrm>
              <a:off x="332581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0" name="Text Box 27"/>
            <p:cNvSpPr txBox="1">
              <a:spLocks noChangeArrowheads="1"/>
            </p:cNvSpPr>
            <p:nvPr/>
          </p:nvSpPr>
          <p:spPr bwMode="auto">
            <a:xfrm>
              <a:off x="398938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1" name="Text Box 28"/>
            <p:cNvSpPr txBox="1">
              <a:spLocks noChangeArrowheads="1"/>
            </p:cNvSpPr>
            <p:nvPr/>
          </p:nvSpPr>
          <p:spPr bwMode="auto">
            <a:xfrm>
              <a:off x="4654550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2" name="Text Box 29"/>
            <p:cNvSpPr txBox="1">
              <a:spLocks noChangeArrowheads="1"/>
            </p:cNvSpPr>
            <p:nvPr/>
          </p:nvSpPr>
          <p:spPr bwMode="auto">
            <a:xfrm>
              <a:off x="5981700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3" name="Text Box 30"/>
            <p:cNvSpPr txBox="1">
              <a:spLocks noChangeArrowheads="1"/>
            </p:cNvSpPr>
            <p:nvPr/>
          </p:nvSpPr>
          <p:spPr bwMode="auto">
            <a:xfrm>
              <a:off x="664686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4" name="Text Box 31"/>
            <p:cNvSpPr txBox="1">
              <a:spLocks noChangeArrowheads="1"/>
            </p:cNvSpPr>
            <p:nvPr/>
          </p:nvSpPr>
          <p:spPr bwMode="auto">
            <a:xfrm>
              <a:off x="1998663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5" name="Text Box 32"/>
            <p:cNvSpPr txBox="1">
              <a:spLocks noChangeArrowheads="1"/>
            </p:cNvSpPr>
            <p:nvPr/>
          </p:nvSpPr>
          <p:spPr bwMode="auto">
            <a:xfrm>
              <a:off x="266223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6" name="Text Box 33"/>
            <p:cNvSpPr txBox="1">
              <a:spLocks noChangeArrowheads="1"/>
            </p:cNvSpPr>
            <p:nvPr/>
          </p:nvSpPr>
          <p:spPr bwMode="auto">
            <a:xfrm>
              <a:off x="5318125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7" name="Text Box 34"/>
            <p:cNvSpPr txBox="1">
              <a:spLocks noChangeArrowheads="1"/>
            </p:cNvSpPr>
            <p:nvPr/>
          </p:nvSpPr>
          <p:spPr bwMode="auto">
            <a:xfrm>
              <a:off x="332581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8" name="Text Box 35"/>
            <p:cNvSpPr txBox="1">
              <a:spLocks noChangeArrowheads="1"/>
            </p:cNvSpPr>
            <p:nvPr/>
          </p:nvSpPr>
          <p:spPr bwMode="auto">
            <a:xfrm>
              <a:off x="398938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9" name="Text Box 36"/>
            <p:cNvSpPr txBox="1">
              <a:spLocks noChangeArrowheads="1"/>
            </p:cNvSpPr>
            <p:nvPr/>
          </p:nvSpPr>
          <p:spPr bwMode="auto">
            <a:xfrm>
              <a:off x="465455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50" name="Text Box 37"/>
            <p:cNvSpPr txBox="1">
              <a:spLocks noChangeArrowheads="1"/>
            </p:cNvSpPr>
            <p:nvPr/>
          </p:nvSpPr>
          <p:spPr bwMode="auto">
            <a:xfrm>
              <a:off x="598170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51" name="Text Box 38"/>
            <p:cNvSpPr txBox="1">
              <a:spLocks noChangeArrowheads="1"/>
            </p:cNvSpPr>
            <p:nvPr/>
          </p:nvSpPr>
          <p:spPr bwMode="auto">
            <a:xfrm>
              <a:off x="664686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13352" name="AutoShape 40"/>
            <p:cNvCxnSpPr>
              <a:cxnSpLocks noChangeShapeType="1"/>
            </p:cNvCxnSpPr>
            <p:nvPr/>
          </p:nvCxnSpPr>
          <p:spPr bwMode="auto">
            <a:xfrm>
              <a:off x="226377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3" name="AutoShape 42"/>
            <p:cNvCxnSpPr>
              <a:cxnSpLocks noChangeShapeType="1"/>
            </p:cNvCxnSpPr>
            <p:nvPr/>
          </p:nvCxnSpPr>
          <p:spPr bwMode="auto">
            <a:xfrm>
              <a:off x="359092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4" name="AutoShape 44"/>
            <p:cNvCxnSpPr>
              <a:cxnSpLocks noChangeShapeType="1"/>
            </p:cNvCxnSpPr>
            <p:nvPr/>
          </p:nvCxnSpPr>
          <p:spPr bwMode="auto">
            <a:xfrm>
              <a:off x="4919663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5" name="AutoShape 46"/>
            <p:cNvCxnSpPr>
              <a:cxnSpLocks noChangeShapeType="1"/>
            </p:cNvCxnSpPr>
            <p:nvPr/>
          </p:nvCxnSpPr>
          <p:spPr bwMode="auto">
            <a:xfrm>
              <a:off x="6248400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6" name="AutoShape 74"/>
            <p:cNvCxnSpPr>
              <a:cxnSpLocks noChangeShapeType="1"/>
              <a:stCxn id="13321" idx="2"/>
              <a:endCxn id="13328" idx="0"/>
            </p:cNvCxnSpPr>
            <p:nvPr/>
          </p:nvCxnSpPr>
          <p:spPr bwMode="auto">
            <a:xfrm rot="5400000">
              <a:off x="2370328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7" name="AutoShape 74"/>
            <p:cNvCxnSpPr>
              <a:cxnSpLocks noChangeShapeType="1"/>
              <a:stCxn id="13324" idx="2"/>
              <a:endCxn id="13331" idx="0"/>
            </p:cNvCxnSpPr>
            <p:nvPr/>
          </p:nvCxnSpPr>
          <p:spPr bwMode="auto">
            <a:xfrm rot="5400000">
              <a:off x="3697478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8" name="AutoShape 74"/>
            <p:cNvCxnSpPr>
              <a:cxnSpLocks noChangeShapeType="1"/>
              <a:stCxn id="13322" idx="2"/>
              <a:endCxn id="13333" idx="0"/>
            </p:cNvCxnSpPr>
            <p:nvPr/>
          </p:nvCxnSpPr>
          <p:spPr bwMode="auto">
            <a:xfrm rot="5400000">
              <a:off x="5026215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9" name="AutoShape 74"/>
            <p:cNvCxnSpPr>
              <a:cxnSpLocks noChangeShapeType="1"/>
              <a:stCxn id="13327" idx="2"/>
              <a:endCxn id="13334" idx="0"/>
            </p:cNvCxnSpPr>
            <p:nvPr/>
          </p:nvCxnSpPr>
          <p:spPr bwMode="auto">
            <a:xfrm rot="5400000">
              <a:off x="6354159" y="3169474"/>
              <a:ext cx="412690" cy="6651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0" name="AutoShape 40"/>
            <p:cNvCxnSpPr>
              <a:cxnSpLocks noChangeShapeType="1"/>
              <a:stCxn id="13328" idx="2"/>
              <a:endCxn id="13336" idx="0"/>
            </p:cNvCxnSpPr>
            <p:nvPr/>
          </p:nvCxnSpPr>
          <p:spPr bwMode="auto">
            <a:xfrm rot="5400000">
              <a:off x="2025840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1" name="AutoShape 74"/>
            <p:cNvCxnSpPr>
              <a:cxnSpLocks noChangeShapeType="1"/>
              <a:stCxn id="13331" idx="2"/>
              <a:endCxn id="13336" idx="0"/>
            </p:cNvCxnSpPr>
            <p:nvPr/>
          </p:nvCxnSpPr>
          <p:spPr bwMode="auto">
            <a:xfrm rot="5400000">
              <a:off x="2689415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2" name="AutoShape 40"/>
            <p:cNvCxnSpPr>
              <a:cxnSpLocks noChangeShapeType="1"/>
              <a:stCxn id="13333" idx="2"/>
              <a:endCxn id="13341" idx="0"/>
            </p:cNvCxnSpPr>
            <p:nvPr/>
          </p:nvCxnSpPr>
          <p:spPr bwMode="auto">
            <a:xfrm rot="5400000">
              <a:off x="4681727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3" name="AutoShape 74"/>
            <p:cNvCxnSpPr>
              <a:cxnSpLocks noChangeShapeType="1"/>
              <a:stCxn id="13334" idx="2"/>
              <a:endCxn id="13341" idx="0"/>
            </p:cNvCxnSpPr>
            <p:nvPr/>
          </p:nvCxnSpPr>
          <p:spPr bwMode="auto">
            <a:xfrm rot="5400000">
              <a:off x="5345302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4" name="AutoShape 74"/>
            <p:cNvCxnSpPr>
              <a:cxnSpLocks noChangeShapeType="1"/>
              <a:stCxn id="13341" idx="2"/>
              <a:endCxn id="13344" idx="0"/>
            </p:cNvCxnSpPr>
            <p:nvPr/>
          </p:nvCxnSpPr>
          <p:spPr bwMode="auto">
            <a:xfrm rot="5400000">
              <a:off x="3353784" y="3837812"/>
              <a:ext cx="438090" cy="26558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5" name="AutoShape 40"/>
            <p:cNvCxnSpPr>
              <a:cxnSpLocks noChangeShapeType="1"/>
              <a:stCxn id="13336" idx="2"/>
              <a:endCxn id="13344" idx="0"/>
            </p:cNvCxnSpPr>
            <p:nvPr/>
          </p:nvCxnSpPr>
          <p:spPr bwMode="auto">
            <a:xfrm rot="5400000">
              <a:off x="2025840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990600" y="4191000"/>
            <a:ext cx="3505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09600"/>
            <a:ext cx="7391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  <a:endParaRPr lang="en-US" sz="2000" kern="0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1;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&lt;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*=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800600" y="4267200"/>
            <a:ext cx="8382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Why?</a:t>
            </a:r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 flipV="1">
            <a:off x="4495800" y="44196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990600" y="4724400"/>
            <a:ext cx="5943600" cy="1524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609600"/>
            <a:ext cx="7391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  <a:endParaRPr lang="en-US" sz="2000" kern="0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1;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&lt;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*=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810000" y="3621088"/>
            <a:ext cx="5181600" cy="646112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>
                <a:solidFill>
                  <a:srgbClr val="CC3300"/>
                </a:solidFill>
              </a:rPr>
              <a:t> Compute sum in same shared memory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CC3300"/>
                </a:solidFill>
              </a:rPr>
              <a:t> As stride increases, what do more threads do?</a:t>
            </a:r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6400800" y="4267200"/>
            <a:ext cx="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87" name="TextBox 75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16388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89" name="TextBox 73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16390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91" name="TextBox 71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16392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93" name="TextBox 67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95" name="TextBox 65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97" name="TextBox 63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3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6401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6402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6403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6404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6405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6406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6407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6408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6409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6410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11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12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6413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14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6415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6416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17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6418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19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0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1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2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16423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4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5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16426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7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8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29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30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31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6432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6433" name="AutoShape 40"/>
          <p:cNvCxnSpPr>
            <a:cxnSpLocks noChangeShapeType="1"/>
          </p:cNvCxnSpPr>
          <p:nvPr/>
        </p:nvCxnSpPr>
        <p:spPr bwMode="auto">
          <a:xfrm>
            <a:off x="17605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4" name="AutoShape 42"/>
          <p:cNvCxnSpPr>
            <a:cxnSpLocks noChangeShapeType="1"/>
          </p:cNvCxnSpPr>
          <p:nvPr/>
        </p:nvCxnSpPr>
        <p:spPr bwMode="auto">
          <a:xfrm>
            <a:off x="333216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5" name="AutoShape 44"/>
          <p:cNvCxnSpPr>
            <a:cxnSpLocks noChangeShapeType="1"/>
            <a:stCxn id="16406" idx="2"/>
            <a:endCxn id="16414" idx="0"/>
          </p:cNvCxnSpPr>
          <p:nvPr/>
        </p:nvCxnSpPr>
        <p:spPr bwMode="auto">
          <a:xfrm rot="5400000">
            <a:off x="4747419" y="3048794"/>
            <a:ext cx="406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6" name="AutoShape 46"/>
          <p:cNvCxnSpPr>
            <a:cxnSpLocks noChangeShapeType="1"/>
          </p:cNvCxnSpPr>
          <p:nvPr/>
        </p:nvCxnSpPr>
        <p:spPr bwMode="auto">
          <a:xfrm>
            <a:off x="65992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7" name="AutoShape 74"/>
          <p:cNvCxnSpPr>
            <a:cxnSpLocks noChangeShapeType="1"/>
            <a:stCxn id="16402" idx="2"/>
            <a:endCxn id="16409" idx="0"/>
          </p:cNvCxnSpPr>
          <p:nvPr/>
        </p:nvCxnSpPr>
        <p:spPr bwMode="auto">
          <a:xfrm rot="5400000">
            <a:off x="1920082" y="2669381"/>
            <a:ext cx="40640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8" name="AutoShape 74"/>
          <p:cNvCxnSpPr>
            <a:cxnSpLocks noChangeShapeType="1"/>
            <a:stCxn id="16405" idx="2"/>
            <a:endCxn id="16412" idx="0"/>
          </p:cNvCxnSpPr>
          <p:nvPr/>
        </p:nvCxnSpPr>
        <p:spPr bwMode="auto">
          <a:xfrm rot="5400000">
            <a:off x="3522663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9" name="AutoShape 74"/>
          <p:cNvCxnSpPr>
            <a:cxnSpLocks noChangeShapeType="1"/>
            <a:stCxn id="16403" idx="2"/>
            <a:endCxn id="16414" idx="0"/>
          </p:cNvCxnSpPr>
          <p:nvPr/>
        </p:nvCxnSpPr>
        <p:spPr bwMode="auto">
          <a:xfrm rot="5400000">
            <a:off x="5156201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0" name="AutoShape 74"/>
          <p:cNvCxnSpPr>
            <a:cxnSpLocks noChangeShapeType="1"/>
            <a:stCxn id="16408" idx="2"/>
            <a:endCxn id="16415" idx="0"/>
          </p:cNvCxnSpPr>
          <p:nvPr/>
        </p:nvCxnSpPr>
        <p:spPr bwMode="auto">
          <a:xfrm rot="5400000">
            <a:off x="6788944" y="2639219"/>
            <a:ext cx="406400" cy="8175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1" name="AutoShape 40"/>
          <p:cNvCxnSpPr>
            <a:cxnSpLocks noChangeShapeType="1"/>
            <a:stCxn id="16409" idx="2"/>
            <a:endCxn id="16417" idx="0"/>
          </p:cNvCxnSpPr>
          <p:nvPr/>
        </p:nvCxnSpPr>
        <p:spPr bwMode="auto">
          <a:xfrm rot="5400000">
            <a:off x="152717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2" name="AutoShape 74"/>
          <p:cNvCxnSpPr>
            <a:cxnSpLocks noChangeShapeType="1"/>
            <a:stCxn id="16412" idx="2"/>
            <a:endCxn id="16417" idx="0"/>
          </p:cNvCxnSpPr>
          <p:nvPr/>
        </p:nvCxnSpPr>
        <p:spPr bwMode="auto">
          <a:xfrm rot="5400000">
            <a:off x="2313782" y="3085306"/>
            <a:ext cx="431800" cy="15763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3" name="AutoShape 40"/>
          <p:cNvCxnSpPr>
            <a:cxnSpLocks noChangeShapeType="1"/>
            <a:stCxn id="16414" idx="2"/>
            <a:endCxn id="16422" idx="0"/>
          </p:cNvCxnSpPr>
          <p:nvPr/>
        </p:nvCxnSpPr>
        <p:spPr bwMode="auto">
          <a:xfrm rot="5400000">
            <a:off x="473392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4" name="AutoShape 74"/>
          <p:cNvCxnSpPr>
            <a:cxnSpLocks noChangeShapeType="1"/>
            <a:stCxn id="16415" idx="2"/>
            <a:endCxn id="16422" idx="0"/>
          </p:cNvCxnSpPr>
          <p:nvPr/>
        </p:nvCxnSpPr>
        <p:spPr bwMode="auto">
          <a:xfrm rot="5400000">
            <a:off x="5549901" y="3055937"/>
            <a:ext cx="431800" cy="16351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5" name="AutoShape 74"/>
          <p:cNvCxnSpPr>
            <a:cxnSpLocks noChangeShapeType="1"/>
            <a:stCxn id="16422" idx="2"/>
            <a:endCxn id="16425" idx="0"/>
          </p:cNvCxnSpPr>
          <p:nvPr/>
        </p:nvCxnSpPr>
        <p:spPr bwMode="auto">
          <a:xfrm rot="5400000">
            <a:off x="3125788" y="3105150"/>
            <a:ext cx="438150" cy="32067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6" name="AutoShape 40"/>
          <p:cNvCxnSpPr>
            <a:cxnSpLocks noChangeShapeType="1"/>
            <a:stCxn id="16417" idx="2"/>
            <a:endCxn id="16425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47" name="TextBox 60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16448" name="TextBox 61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7411" name="TextBox 75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17412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7413" name="TextBox 73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7415" name="TextBox 71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17416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7417" name="TextBox 67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7419" name="TextBox 65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7421" name="TextBox 63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74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7425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7426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7427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7428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7429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7430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7431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7432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7433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7434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35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36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7437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38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7439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7440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1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7442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3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4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5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6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17447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8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49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17450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51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52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53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54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55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7456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7457" name="AutoShape 40"/>
          <p:cNvCxnSpPr>
            <a:cxnSpLocks noChangeShapeType="1"/>
          </p:cNvCxnSpPr>
          <p:nvPr/>
        </p:nvCxnSpPr>
        <p:spPr bwMode="auto">
          <a:xfrm>
            <a:off x="17605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8" name="AutoShape 42"/>
          <p:cNvCxnSpPr>
            <a:cxnSpLocks noChangeShapeType="1"/>
          </p:cNvCxnSpPr>
          <p:nvPr/>
        </p:nvCxnSpPr>
        <p:spPr bwMode="auto">
          <a:xfrm>
            <a:off x="333216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9" name="AutoShape 44"/>
          <p:cNvCxnSpPr>
            <a:cxnSpLocks noChangeShapeType="1"/>
            <a:stCxn id="17430" idx="2"/>
            <a:endCxn id="17438" idx="0"/>
          </p:cNvCxnSpPr>
          <p:nvPr/>
        </p:nvCxnSpPr>
        <p:spPr bwMode="auto">
          <a:xfrm rot="5400000">
            <a:off x="4747419" y="3048794"/>
            <a:ext cx="406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0" name="AutoShape 46"/>
          <p:cNvCxnSpPr>
            <a:cxnSpLocks noChangeShapeType="1"/>
          </p:cNvCxnSpPr>
          <p:nvPr/>
        </p:nvCxnSpPr>
        <p:spPr bwMode="auto">
          <a:xfrm>
            <a:off x="65992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1" name="AutoShape 74"/>
          <p:cNvCxnSpPr>
            <a:cxnSpLocks noChangeShapeType="1"/>
            <a:stCxn id="17426" idx="2"/>
            <a:endCxn id="17433" idx="0"/>
          </p:cNvCxnSpPr>
          <p:nvPr/>
        </p:nvCxnSpPr>
        <p:spPr bwMode="auto">
          <a:xfrm rot="5400000">
            <a:off x="1920082" y="2669381"/>
            <a:ext cx="40640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2" name="AutoShape 74"/>
          <p:cNvCxnSpPr>
            <a:cxnSpLocks noChangeShapeType="1"/>
            <a:stCxn id="17429" idx="2"/>
            <a:endCxn id="17436" idx="0"/>
          </p:cNvCxnSpPr>
          <p:nvPr/>
        </p:nvCxnSpPr>
        <p:spPr bwMode="auto">
          <a:xfrm rot="5400000">
            <a:off x="3522663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3" name="AutoShape 74"/>
          <p:cNvCxnSpPr>
            <a:cxnSpLocks noChangeShapeType="1"/>
            <a:stCxn id="17427" idx="2"/>
            <a:endCxn id="17438" idx="0"/>
          </p:cNvCxnSpPr>
          <p:nvPr/>
        </p:nvCxnSpPr>
        <p:spPr bwMode="auto">
          <a:xfrm rot="5400000">
            <a:off x="5156201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4" name="AutoShape 74"/>
          <p:cNvCxnSpPr>
            <a:cxnSpLocks noChangeShapeType="1"/>
            <a:stCxn id="17432" idx="2"/>
            <a:endCxn id="17439" idx="0"/>
          </p:cNvCxnSpPr>
          <p:nvPr/>
        </p:nvCxnSpPr>
        <p:spPr bwMode="auto">
          <a:xfrm rot="5400000">
            <a:off x="6788944" y="2639219"/>
            <a:ext cx="406400" cy="8175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5" name="AutoShape 40"/>
          <p:cNvCxnSpPr>
            <a:cxnSpLocks noChangeShapeType="1"/>
            <a:stCxn id="17433" idx="2"/>
            <a:endCxn id="17441" idx="0"/>
          </p:cNvCxnSpPr>
          <p:nvPr/>
        </p:nvCxnSpPr>
        <p:spPr bwMode="auto">
          <a:xfrm rot="5400000">
            <a:off x="152717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6" name="AutoShape 74"/>
          <p:cNvCxnSpPr>
            <a:cxnSpLocks noChangeShapeType="1"/>
            <a:stCxn id="17436" idx="2"/>
            <a:endCxn id="17441" idx="0"/>
          </p:cNvCxnSpPr>
          <p:nvPr/>
        </p:nvCxnSpPr>
        <p:spPr bwMode="auto">
          <a:xfrm rot="5400000">
            <a:off x="2313782" y="3085306"/>
            <a:ext cx="431800" cy="15763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7" name="AutoShape 40"/>
          <p:cNvCxnSpPr>
            <a:cxnSpLocks noChangeShapeType="1"/>
            <a:stCxn id="17438" idx="2"/>
            <a:endCxn id="17446" idx="0"/>
          </p:cNvCxnSpPr>
          <p:nvPr/>
        </p:nvCxnSpPr>
        <p:spPr bwMode="auto">
          <a:xfrm rot="5400000">
            <a:off x="473392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8" name="AutoShape 74"/>
          <p:cNvCxnSpPr>
            <a:cxnSpLocks noChangeShapeType="1"/>
            <a:stCxn id="17439" idx="2"/>
            <a:endCxn id="17446" idx="0"/>
          </p:cNvCxnSpPr>
          <p:nvPr/>
        </p:nvCxnSpPr>
        <p:spPr bwMode="auto">
          <a:xfrm rot="5400000">
            <a:off x="5549901" y="3055937"/>
            <a:ext cx="431800" cy="16351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9" name="AutoShape 74"/>
          <p:cNvCxnSpPr>
            <a:cxnSpLocks noChangeShapeType="1"/>
            <a:stCxn id="17446" idx="2"/>
            <a:endCxn id="17449" idx="0"/>
          </p:cNvCxnSpPr>
          <p:nvPr/>
        </p:nvCxnSpPr>
        <p:spPr bwMode="auto">
          <a:xfrm rot="5400000">
            <a:off x="3125788" y="3105150"/>
            <a:ext cx="438150" cy="32067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0" name="AutoShape 40"/>
          <p:cNvCxnSpPr>
            <a:cxnSpLocks noChangeShapeType="1"/>
            <a:stCxn id="17441" idx="2"/>
            <a:endCxn id="17449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71" name="TextBox 60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17472" name="TextBox 61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1747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09600"/>
          </a:xfrm>
        </p:spPr>
        <p:txBody>
          <a:bodyPr/>
          <a:lstStyle/>
          <a:p>
            <a:r>
              <a:rPr lang="en-US" sz="2600" smtClean="0"/>
              <a:t>1</a:t>
            </a:r>
            <a:r>
              <a:rPr lang="en-US" sz="2600" baseline="30000" smtClean="0"/>
              <a:t>st</a:t>
            </a:r>
            <a:r>
              <a:rPr lang="en-US" sz="2600" smtClean="0"/>
              <a:t> pass: threads 1, 3, 5, and 7 don’t do anything</a:t>
            </a:r>
          </a:p>
          <a:p>
            <a:pPr lvl="1"/>
            <a:r>
              <a:rPr lang="en-US" sz="2200" smtClean="0"/>
              <a:t>Really only need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n/2</a:t>
            </a:r>
            <a:r>
              <a:rPr lang="en-US" sz="2200" smtClean="0"/>
              <a:t> threads for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200" smtClean="0"/>
              <a:t> elements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8435" name="TextBox 75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8437" name="TextBox 73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8439" name="TextBox 71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18440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8441" name="TextBox 67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8443" name="TextBox 65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8445" name="TextBox 63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84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8449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8450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8451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8452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8453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8454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8455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8456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8457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8458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59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60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8461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62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8463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8464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65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8466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67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68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69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0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18471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2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3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18474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5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6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7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8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79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8480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8481" name="AutoShape 40"/>
          <p:cNvCxnSpPr>
            <a:cxnSpLocks noChangeShapeType="1"/>
          </p:cNvCxnSpPr>
          <p:nvPr/>
        </p:nvCxnSpPr>
        <p:spPr bwMode="auto">
          <a:xfrm>
            <a:off x="17605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2" name="AutoShape 42"/>
          <p:cNvCxnSpPr>
            <a:cxnSpLocks noChangeShapeType="1"/>
          </p:cNvCxnSpPr>
          <p:nvPr/>
        </p:nvCxnSpPr>
        <p:spPr bwMode="auto">
          <a:xfrm>
            <a:off x="333216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3" name="AutoShape 44"/>
          <p:cNvCxnSpPr>
            <a:cxnSpLocks noChangeShapeType="1"/>
            <a:stCxn id="18454" idx="2"/>
            <a:endCxn id="18462" idx="0"/>
          </p:cNvCxnSpPr>
          <p:nvPr/>
        </p:nvCxnSpPr>
        <p:spPr bwMode="auto">
          <a:xfrm rot="5400000">
            <a:off x="4747419" y="3048794"/>
            <a:ext cx="406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4" name="AutoShape 46"/>
          <p:cNvCxnSpPr>
            <a:cxnSpLocks noChangeShapeType="1"/>
          </p:cNvCxnSpPr>
          <p:nvPr/>
        </p:nvCxnSpPr>
        <p:spPr bwMode="auto">
          <a:xfrm>
            <a:off x="65992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5" name="AutoShape 74"/>
          <p:cNvCxnSpPr>
            <a:cxnSpLocks noChangeShapeType="1"/>
            <a:stCxn id="18450" idx="2"/>
            <a:endCxn id="18457" idx="0"/>
          </p:cNvCxnSpPr>
          <p:nvPr/>
        </p:nvCxnSpPr>
        <p:spPr bwMode="auto">
          <a:xfrm rot="5400000">
            <a:off x="1920082" y="2669381"/>
            <a:ext cx="40640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6" name="AutoShape 74"/>
          <p:cNvCxnSpPr>
            <a:cxnSpLocks noChangeShapeType="1"/>
            <a:stCxn id="18453" idx="2"/>
            <a:endCxn id="18460" idx="0"/>
          </p:cNvCxnSpPr>
          <p:nvPr/>
        </p:nvCxnSpPr>
        <p:spPr bwMode="auto">
          <a:xfrm rot="5400000">
            <a:off x="3522663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7" name="AutoShape 74"/>
          <p:cNvCxnSpPr>
            <a:cxnSpLocks noChangeShapeType="1"/>
            <a:stCxn id="18451" idx="2"/>
            <a:endCxn id="18462" idx="0"/>
          </p:cNvCxnSpPr>
          <p:nvPr/>
        </p:nvCxnSpPr>
        <p:spPr bwMode="auto">
          <a:xfrm rot="5400000">
            <a:off x="5156201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8" name="AutoShape 74"/>
          <p:cNvCxnSpPr>
            <a:cxnSpLocks noChangeShapeType="1"/>
            <a:stCxn id="18456" idx="2"/>
            <a:endCxn id="18463" idx="0"/>
          </p:cNvCxnSpPr>
          <p:nvPr/>
        </p:nvCxnSpPr>
        <p:spPr bwMode="auto">
          <a:xfrm rot="5400000">
            <a:off x="6788944" y="2639219"/>
            <a:ext cx="406400" cy="8175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9" name="AutoShape 40"/>
          <p:cNvCxnSpPr>
            <a:cxnSpLocks noChangeShapeType="1"/>
            <a:stCxn id="18457" idx="2"/>
            <a:endCxn id="18465" idx="0"/>
          </p:cNvCxnSpPr>
          <p:nvPr/>
        </p:nvCxnSpPr>
        <p:spPr bwMode="auto">
          <a:xfrm rot="5400000">
            <a:off x="152717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0" name="AutoShape 74"/>
          <p:cNvCxnSpPr>
            <a:cxnSpLocks noChangeShapeType="1"/>
            <a:stCxn id="18460" idx="2"/>
            <a:endCxn id="18465" idx="0"/>
          </p:cNvCxnSpPr>
          <p:nvPr/>
        </p:nvCxnSpPr>
        <p:spPr bwMode="auto">
          <a:xfrm rot="5400000">
            <a:off x="2313782" y="3085306"/>
            <a:ext cx="431800" cy="15763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1" name="AutoShape 40"/>
          <p:cNvCxnSpPr>
            <a:cxnSpLocks noChangeShapeType="1"/>
            <a:stCxn id="18462" idx="2"/>
            <a:endCxn id="18470" idx="0"/>
          </p:cNvCxnSpPr>
          <p:nvPr/>
        </p:nvCxnSpPr>
        <p:spPr bwMode="auto">
          <a:xfrm rot="5400000">
            <a:off x="473392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2" name="AutoShape 74"/>
          <p:cNvCxnSpPr>
            <a:cxnSpLocks noChangeShapeType="1"/>
            <a:stCxn id="18463" idx="2"/>
            <a:endCxn id="18470" idx="0"/>
          </p:cNvCxnSpPr>
          <p:nvPr/>
        </p:nvCxnSpPr>
        <p:spPr bwMode="auto">
          <a:xfrm rot="5400000">
            <a:off x="5549901" y="3055937"/>
            <a:ext cx="431800" cy="16351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3" name="AutoShape 74"/>
          <p:cNvCxnSpPr>
            <a:cxnSpLocks noChangeShapeType="1"/>
            <a:stCxn id="18470" idx="2"/>
            <a:endCxn id="18473" idx="0"/>
          </p:cNvCxnSpPr>
          <p:nvPr/>
        </p:nvCxnSpPr>
        <p:spPr bwMode="auto">
          <a:xfrm rot="5400000">
            <a:off x="3125788" y="3105150"/>
            <a:ext cx="438150" cy="32067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4" name="AutoShape 40"/>
          <p:cNvCxnSpPr>
            <a:cxnSpLocks noChangeShapeType="1"/>
            <a:stCxn id="18465" idx="2"/>
            <a:endCxn id="18473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95" name="TextBox 60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18496" name="TextBox 61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18497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09600"/>
          </a:xfrm>
        </p:spPr>
        <p:txBody>
          <a:bodyPr/>
          <a:lstStyle/>
          <a:p>
            <a:r>
              <a:rPr lang="en-US" sz="2600" smtClean="0"/>
              <a:t>2</a:t>
            </a:r>
            <a:r>
              <a:rPr lang="en-US" sz="2600" baseline="30000" smtClean="0"/>
              <a:t>nd</a:t>
            </a:r>
            <a:r>
              <a:rPr lang="en-US" sz="2600" smtClean="0"/>
              <a:t> pass: threads 2 and 6 also don’t do anything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59" name="TextBox 75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61" name="TextBox 73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63" name="TextBox 71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65" name="TextBox 67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67" name="TextBox 65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69" name="TextBox 63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194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19473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9474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9475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9476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9477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9478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9479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9480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9481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9482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83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84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9485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86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9487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9488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89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9490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1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2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3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4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19495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6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7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19498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499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500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501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502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503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9504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9505" name="AutoShape 40"/>
          <p:cNvCxnSpPr>
            <a:cxnSpLocks noChangeShapeType="1"/>
          </p:cNvCxnSpPr>
          <p:nvPr/>
        </p:nvCxnSpPr>
        <p:spPr bwMode="auto">
          <a:xfrm>
            <a:off x="17605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6" name="AutoShape 42"/>
          <p:cNvCxnSpPr>
            <a:cxnSpLocks noChangeShapeType="1"/>
          </p:cNvCxnSpPr>
          <p:nvPr/>
        </p:nvCxnSpPr>
        <p:spPr bwMode="auto">
          <a:xfrm>
            <a:off x="333216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7" name="AutoShape 44"/>
          <p:cNvCxnSpPr>
            <a:cxnSpLocks noChangeShapeType="1"/>
            <a:stCxn id="19478" idx="2"/>
            <a:endCxn id="19486" idx="0"/>
          </p:cNvCxnSpPr>
          <p:nvPr/>
        </p:nvCxnSpPr>
        <p:spPr bwMode="auto">
          <a:xfrm rot="5400000">
            <a:off x="4747419" y="3048794"/>
            <a:ext cx="406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8" name="AutoShape 46"/>
          <p:cNvCxnSpPr>
            <a:cxnSpLocks noChangeShapeType="1"/>
          </p:cNvCxnSpPr>
          <p:nvPr/>
        </p:nvCxnSpPr>
        <p:spPr bwMode="auto">
          <a:xfrm>
            <a:off x="65992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9" name="AutoShape 74"/>
          <p:cNvCxnSpPr>
            <a:cxnSpLocks noChangeShapeType="1"/>
            <a:stCxn id="19474" idx="2"/>
            <a:endCxn id="19481" idx="0"/>
          </p:cNvCxnSpPr>
          <p:nvPr/>
        </p:nvCxnSpPr>
        <p:spPr bwMode="auto">
          <a:xfrm rot="5400000">
            <a:off x="1920082" y="2669381"/>
            <a:ext cx="40640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0" name="AutoShape 74"/>
          <p:cNvCxnSpPr>
            <a:cxnSpLocks noChangeShapeType="1"/>
            <a:stCxn id="19477" idx="2"/>
            <a:endCxn id="19484" idx="0"/>
          </p:cNvCxnSpPr>
          <p:nvPr/>
        </p:nvCxnSpPr>
        <p:spPr bwMode="auto">
          <a:xfrm rot="5400000">
            <a:off x="3522663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1" name="AutoShape 74"/>
          <p:cNvCxnSpPr>
            <a:cxnSpLocks noChangeShapeType="1"/>
            <a:stCxn id="19475" idx="2"/>
            <a:endCxn id="19486" idx="0"/>
          </p:cNvCxnSpPr>
          <p:nvPr/>
        </p:nvCxnSpPr>
        <p:spPr bwMode="auto">
          <a:xfrm rot="5400000">
            <a:off x="5156201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2" name="AutoShape 74"/>
          <p:cNvCxnSpPr>
            <a:cxnSpLocks noChangeShapeType="1"/>
            <a:stCxn id="19480" idx="2"/>
            <a:endCxn id="19487" idx="0"/>
          </p:cNvCxnSpPr>
          <p:nvPr/>
        </p:nvCxnSpPr>
        <p:spPr bwMode="auto">
          <a:xfrm rot="5400000">
            <a:off x="6788944" y="2639219"/>
            <a:ext cx="406400" cy="8175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3" name="AutoShape 40"/>
          <p:cNvCxnSpPr>
            <a:cxnSpLocks noChangeShapeType="1"/>
            <a:stCxn id="19481" idx="2"/>
            <a:endCxn id="19489" idx="0"/>
          </p:cNvCxnSpPr>
          <p:nvPr/>
        </p:nvCxnSpPr>
        <p:spPr bwMode="auto">
          <a:xfrm rot="5400000">
            <a:off x="152717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4" name="AutoShape 74"/>
          <p:cNvCxnSpPr>
            <a:cxnSpLocks noChangeShapeType="1"/>
            <a:stCxn id="19484" idx="2"/>
            <a:endCxn id="19489" idx="0"/>
          </p:cNvCxnSpPr>
          <p:nvPr/>
        </p:nvCxnSpPr>
        <p:spPr bwMode="auto">
          <a:xfrm rot="5400000">
            <a:off x="2313782" y="3085306"/>
            <a:ext cx="431800" cy="15763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5" name="AutoShape 40"/>
          <p:cNvCxnSpPr>
            <a:cxnSpLocks noChangeShapeType="1"/>
            <a:stCxn id="19486" idx="2"/>
            <a:endCxn id="19494" idx="0"/>
          </p:cNvCxnSpPr>
          <p:nvPr/>
        </p:nvCxnSpPr>
        <p:spPr bwMode="auto">
          <a:xfrm rot="5400000">
            <a:off x="473392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6" name="AutoShape 74"/>
          <p:cNvCxnSpPr>
            <a:cxnSpLocks noChangeShapeType="1"/>
            <a:stCxn id="19487" idx="2"/>
            <a:endCxn id="19494" idx="0"/>
          </p:cNvCxnSpPr>
          <p:nvPr/>
        </p:nvCxnSpPr>
        <p:spPr bwMode="auto">
          <a:xfrm rot="5400000">
            <a:off x="5549901" y="3055937"/>
            <a:ext cx="431800" cy="16351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7" name="AutoShape 74"/>
          <p:cNvCxnSpPr>
            <a:cxnSpLocks noChangeShapeType="1"/>
            <a:stCxn id="19494" idx="2"/>
            <a:endCxn id="19497" idx="0"/>
          </p:cNvCxnSpPr>
          <p:nvPr/>
        </p:nvCxnSpPr>
        <p:spPr bwMode="auto">
          <a:xfrm rot="5400000">
            <a:off x="3125788" y="3105150"/>
            <a:ext cx="438150" cy="32067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18" name="AutoShape 40"/>
          <p:cNvCxnSpPr>
            <a:cxnSpLocks noChangeShapeType="1"/>
            <a:stCxn id="19489" idx="2"/>
            <a:endCxn id="19497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19" name="TextBox 60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19520" name="TextBox 61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19521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09600"/>
          </a:xfrm>
        </p:spPr>
        <p:txBody>
          <a:bodyPr/>
          <a:lstStyle/>
          <a:p>
            <a:r>
              <a:rPr lang="en-US" sz="2600" smtClean="0"/>
              <a:t>3</a:t>
            </a:r>
            <a:r>
              <a:rPr lang="en-US" sz="2600" baseline="30000" smtClean="0"/>
              <a:t>rd</a:t>
            </a:r>
            <a:r>
              <a:rPr lang="en-US" sz="2600" smtClean="0"/>
              <a:t> pass: thread 4 also doesn’t do anything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Announcements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2 due Friday 10/12</a:t>
            </a:r>
          </a:p>
          <a:p>
            <a:pPr lvl="1" eaLnBrk="1" hangingPunct="1">
              <a:defRPr/>
            </a:pPr>
            <a:r>
              <a:rPr lang="en-US" dirty="0" smtClean="0"/>
              <a:t>Be ready to present on Monday, 10/15</a:t>
            </a:r>
          </a:p>
          <a:p>
            <a:pPr eaLnBrk="1" hangingPunct="1">
              <a:defRPr/>
            </a:pPr>
            <a:r>
              <a:rPr lang="en-US" dirty="0" smtClean="0"/>
              <a:t>Move class on Halloween to Tuesday, 10/30?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83" name="TextBox 75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85" name="TextBox 73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87" name="TextBox 71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89" name="TextBox 67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91" name="TextBox 65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93" name="TextBox 63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04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0497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0498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0499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0500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0501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0502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0503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0504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0505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0506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07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08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0509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10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20511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20512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13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0514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15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16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17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18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20519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0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1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20522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3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4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5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6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7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0528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0529" name="AutoShape 40"/>
          <p:cNvCxnSpPr>
            <a:cxnSpLocks noChangeShapeType="1"/>
          </p:cNvCxnSpPr>
          <p:nvPr/>
        </p:nvCxnSpPr>
        <p:spPr bwMode="auto">
          <a:xfrm>
            <a:off x="17605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0" name="AutoShape 42"/>
          <p:cNvCxnSpPr>
            <a:cxnSpLocks noChangeShapeType="1"/>
          </p:cNvCxnSpPr>
          <p:nvPr/>
        </p:nvCxnSpPr>
        <p:spPr bwMode="auto">
          <a:xfrm>
            <a:off x="333216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1" name="AutoShape 44"/>
          <p:cNvCxnSpPr>
            <a:cxnSpLocks noChangeShapeType="1"/>
            <a:stCxn id="20502" idx="2"/>
            <a:endCxn id="20510" idx="0"/>
          </p:cNvCxnSpPr>
          <p:nvPr/>
        </p:nvCxnSpPr>
        <p:spPr bwMode="auto">
          <a:xfrm rot="5400000">
            <a:off x="4747419" y="3048794"/>
            <a:ext cx="406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2" name="AutoShape 46"/>
          <p:cNvCxnSpPr>
            <a:cxnSpLocks noChangeShapeType="1"/>
          </p:cNvCxnSpPr>
          <p:nvPr/>
        </p:nvCxnSpPr>
        <p:spPr bwMode="auto">
          <a:xfrm>
            <a:off x="6599238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3" name="AutoShape 74"/>
          <p:cNvCxnSpPr>
            <a:cxnSpLocks noChangeShapeType="1"/>
            <a:stCxn id="20498" idx="2"/>
            <a:endCxn id="20505" idx="0"/>
          </p:cNvCxnSpPr>
          <p:nvPr/>
        </p:nvCxnSpPr>
        <p:spPr bwMode="auto">
          <a:xfrm rot="5400000">
            <a:off x="1920082" y="2669381"/>
            <a:ext cx="40640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4" name="AutoShape 74"/>
          <p:cNvCxnSpPr>
            <a:cxnSpLocks noChangeShapeType="1"/>
            <a:stCxn id="20501" idx="2"/>
            <a:endCxn id="20508" idx="0"/>
          </p:cNvCxnSpPr>
          <p:nvPr/>
        </p:nvCxnSpPr>
        <p:spPr bwMode="auto">
          <a:xfrm rot="5400000">
            <a:off x="3522663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5" name="AutoShape 74"/>
          <p:cNvCxnSpPr>
            <a:cxnSpLocks noChangeShapeType="1"/>
            <a:stCxn id="20499" idx="2"/>
            <a:endCxn id="20510" idx="0"/>
          </p:cNvCxnSpPr>
          <p:nvPr/>
        </p:nvCxnSpPr>
        <p:spPr bwMode="auto">
          <a:xfrm rot="5400000">
            <a:off x="5156201" y="2640012"/>
            <a:ext cx="406400" cy="815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6" name="AutoShape 74"/>
          <p:cNvCxnSpPr>
            <a:cxnSpLocks noChangeShapeType="1"/>
            <a:stCxn id="20504" idx="2"/>
            <a:endCxn id="20511" idx="0"/>
          </p:cNvCxnSpPr>
          <p:nvPr/>
        </p:nvCxnSpPr>
        <p:spPr bwMode="auto">
          <a:xfrm rot="5400000">
            <a:off x="6788944" y="2639219"/>
            <a:ext cx="406400" cy="8175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7" name="AutoShape 40"/>
          <p:cNvCxnSpPr>
            <a:cxnSpLocks noChangeShapeType="1"/>
            <a:stCxn id="20505" idx="2"/>
            <a:endCxn id="20513" idx="0"/>
          </p:cNvCxnSpPr>
          <p:nvPr/>
        </p:nvCxnSpPr>
        <p:spPr bwMode="auto">
          <a:xfrm rot="5400000">
            <a:off x="152717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8" name="AutoShape 74"/>
          <p:cNvCxnSpPr>
            <a:cxnSpLocks noChangeShapeType="1"/>
            <a:stCxn id="20508" idx="2"/>
            <a:endCxn id="20513" idx="0"/>
          </p:cNvCxnSpPr>
          <p:nvPr/>
        </p:nvCxnSpPr>
        <p:spPr bwMode="auto">
          <a:xfrm rot="5400000">
            <a:off x="2313782" y="3085306"/>
            <a:ext cx="431800" cy="15763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9" name="AutoShape 40"/>
          <p:cNvCxnSpPr>
            <a:cxnSpLocks noChangeShapeType="1"/>
            <a:stCxn id="20510" idx="2"/>
            <a:endCxn id="20518" idx="0"/>
          </p:cNvCxnSpPr>
          <p:nvPr/>
        </p:nvCxnSpPr>
        <p:spPr bwMode="auto">
          <a:xfrm rot="5400000">
            <a:off x="4733926" y="38719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0" name="AutoShape 74"/>
          <p:cNvCxnSpPr>
            <a:cxnSpLocks noChangeShapeType="1"/>
            <a:stCxn id="20511" idx="2"/>
            <a:endCxn id="20518" idx="0"/>
          </p:cNvCxnSpPr>
          <p:nvPr/>
        </p:nvCxnSpPr>
        <p:spPr bwMode="auto">
          <a:xfrm rot="5400000">
            <a:off x="5549901" y="3055937"/>
            <a:ext cx="431800" cy="16351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1" name="AutoShape 74"/>
          <p:cNvCxnSpPr>
            <a:cxnSpLocks noChangeShapeType="1"/>
            <a:stCxn id="20518" idx="2"/>
            <a:endCxn id="20521" idx="0"/>
          </p:cNvCxnSpPr>
          <p:nvPr/>
        </p:nvCxnSpPr>
        <p:spPr bwMode="auto">
          <a:xfrm rot="5400000">
            <a:off x="3125788" y="3105150"/>
            <a:ext cx="438150" cy="32067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2" name="AutoShape 40"/>
          <p:cNvCxnSpPr>
            <a:cxnSpLocks noChangeShapeType="1"/>
            <a:stCxn id="20513" idx="2"/>
            <a:endCxn id="20521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3" name="TextBox 60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20544" name="TextBox 61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20545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/>
          <a:lstStyle/>
          <a:p>
            <a:r>
              <a:rPr lang="en-US" sz="2600" smtClean="0"/>
              <a:t>In general, number of required threads cuts in half after each pass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if we </a:t>
            </a:r>
            <a:r>
              <a:rPr lang="en-US" i="1" smtClean="0">
                <a:solidFill>
                  <a:srgbClr val="FF0000"/>
                </a:solidFill>
              </a:rPr>
              <a:t>tweaked</a:t>
            </a:r>
            <a:r>
              <a:rPr lang="en-US" smtClean="0"/>
              <a:t> the implementation?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3560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3562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3563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3564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3565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3566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23567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23568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3569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3570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3571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AutoShape 74"/>
          <p:cNvCxnSpPr>
            <a:cxnSpLocks noChangeShapeType="1"/>
            <a:stCxn id="23560" idx="2"/>
            <a:endCxn id="23563" idx="0"/>
          </p:cNvCxnSpPr>
          <p:nvPr/>
        </p:nvCxnSpPr>
        <p:spPr bwMode="auto">
          <a:xfrm rot="5400000">
            <a:off x="3371057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AutoShape 40"/>
          <p:cNvCxnSpPr>
            <a:cxnSpLocks noChangeShapeType="1"/>
            <a:stCxn id="23556" idx="2"/>
            <a:endCxn id="23564" idx="0"/>
          </p:cNvCxnSpPr>
          <p:nvPr/>
        </p:nvCxnSpPr>
        <p:spPr bwMode="auto">
          <a:xfrm rot="5400000">
            <a:off x="2706688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40"/>
          <p:cNvCxnSpPr>
            <a:cxnSpLocks noChangeShapeType="1"/>
            <a:stCxn id="23558" idx="2"/>
            <a:endCxn id="23566" idx="0"/>
          </p:cNvCxnSpPr>
          <p:nvPr/>
        </p:nvCxnSpPr>
        <p:spPr bwMode="auto">
          <a:xfrm rot="5400000">
            <a:off x="3370263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5" name="AutoShape 40"/>
          <p:cNvCxnSpPr>
            <a:cxnSpLocks noChangeShapeType="1"/>
            <a:stCxn id="23559" idx="2"/>
            <a:endCxn id="23567" idx="0"/>
          </p:cNvCxnSpPr>
          <p:nvPr/>
        </p:nvCxnSpPr>
        <p:spPr bwMode="auto">
          <a:xfrm rot="5400000">
            <a:off x="4033838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6" name="AutoShape 74"/>
          <p:cNvCxnSpPr>
            <a:cxnSpLocks noChangeShapeType="1"/>
            <a:stCxn id="23557" idx="2"/>
            <a:endCxn id="23564" idx="0"/>
          </p:cNvCxnSpPr>
          <p:nvPr/>
        </p:nvCxnSpPr>
        <p:spPr bwMode="auto">
          <a:xfrm rot="5400000">
            <a:off x="4034632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7" name="AutoShape 74"/>
          <p:cNvCxnSpPr>
            <a:cxnSpLocks noChangeShapeType="1"/>
            <a:stCxn id="23561" idx="2"/>
            <a:endCxn id="23566" idx="0"/>
          </p:cNvCxnSpPr>
          <p:nvPr/>
        </p:nvCxnSpPr>
        <p:spPr bwMode="auto">
          <a:xfrm rot="5400000">
            <a:off x="4698207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8" name="AutoShape 74"/>
          <p:cNvCxnSpPr>
            <a:cxnSpLocks noChangeShapeType="1"/>
            <a:stCxn id="23562" idx="2"/>
            <a:endCxn id="23567" idx="0"/>
          </p:cNvCxnSpPr>
          <p:nvPr/>
        </p:nvCxnSpPr>
        <p:spPr bwMode="auto">
          <a:xfrm rot="5400000">
            <a:off x="5362575" y="2174875"/>
            <a:ext cx="406400" cy="26606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3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4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5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24596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16</a:t>
            </a:r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8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9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600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601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602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4603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4" name="AutoShape 74"/>
          <p:cNvCxnSpPr>
            <a:cxnSpLocks noChangeShapeType="1"/>
            <a:stCxn id="24584" idx="2"/>
            <a:endCxn id="24587" idx="0"/>
          </p:cNvCxnSpPr>
          <p:nvPr/>
        </p:nvCxnSpPr>
        <p:spPr bwMode="auto">
          <a:xfrm rot="5400000">
            <a:off x="3371057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5" name="AutoShape 40"/>
          <p:cNvCxnSpPr>
            <a:cxnSpLocks noChangeShapeType="1"/>
            <a:stCxn id="24580" idx="2"/>
            <a:endCxn id="24588" idx="0"/>
          </p:cNvCxnSpPr>
          <p:nvPr/>
        </p:nvCxnSpPr>
        <p:spPr bwMode="auto">
          <a:xfrm rot="5400000">
            <a:off x="2706688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6" name="AutoShape 40"/>
          <p:cNvCxnSpPr>
            <a:cxnSpLocks noChangeShapeType="1"/>
            <a:stCxn id="24582" idx="2"/>
            <a:endCxn id="24590" idx="0"/>
          </p:cNvCxnSpPr>
          <p:nvPr/>
        </p:nvCxnSpPr>
        <p:spPr bwMode="auto">
          <a:xfrm rot="5400000">
            <a:off x="3370263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7" name="AutoShape 40"/>
          <p:cNvCxnSpPr>
            <a:cxnSpLocks noChangeShapeType="1"/>
            <a:stCxn id="24583" idx="2"/>
            <a:endCxn id="24591" idx="0"/>
          </p:cNvCxnSpPr>
          <p:nvPr/>
        </p:nvCxnSpPr>
        <p:spPr bwMode="auto">
          <a:xfrm rot="5400000">
            <a:off x="4033838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8" name="AutoShape 40"/>
          <p:cNvCxnSpPr>
            <a:cxnSpLocks noChangeShapeType="1"/>
            <a:stCxn id="24587" idx="2"/>
            <a:endCxn id="24595" idx="0"/>
          </p:cNvCxnSpPr>
          <p:nvPr/>
        </p:nvCxnSpPr>
        <p:spPr bwMode="auto">
          <a:xfrm rot="5400000">
            <a:off x="2026444" y="4328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9" name="AutoShape 40"/>
          <p:cNvCxnSpPr>
            <a:cxnSpLocks noChangeShapeType="1"/>
            <a:stCxn id="24588" idx="2"/>
            <a:endCxn id="24596" idx="0"/>
          </p:cNvCxnSpPr>
          <p:nvPr/>
        </p:nvCxnSpPr>
        <p:spPr bwMode="auto">
          <a:xfrm rot="5400000">
            <a:off x="2690019" y="4328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0" name="AutoShape 74"/>
          <p:cNvCxnSpPr>
            <a:cxnSpLocks noChangeShapeType="1"/>
            <a:stCxn id="24581" idx="2"/>
            <a:endCxn id="24588" idx="0"/>
          </p:cNvCxnSpPr>
          <p:nvPr/>
        </p:nvCxnSpPr>
        <p:spPr bwMode="auto">
          <a:xfrm rot="5400000">
            <a:off x="4034632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1" name="AutoShape 74"/>
          <p:cNvCxnSpPr>
            <a:cxnSpLocks noChangeShapeType="1"/>
            <a:stCxn id="24585" idx="2"/>
            <a:endCxn id="24590" idx="0"/>
          </p:cNvCxnSpPr>
          <p:nvPr/>
        </p:nvCxnSpPr>
        <p:spPr bwMode="auto">
          <a:xfrm rot="5400000">
            <a:off x="4698207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2" name="AutoShape 74"/>
          <p:cNvCxnSpPr>
            <a:cxnSpLocks noChangeShapeType="1"/>
            <a:stCxn id="24586" idx="2"/>
            <a:endCxn id="24591" idx="0"/>
          </p:cNvCxnSpPr>
          <p:nvPr/>
        </p:nvCxnSpPr>
        <p:spPr bwMode="auto">
          <a:xfrm rot="5400000">
            <a:off x="5362575" y="2174875"/>
            <a:ext cx="406400" cy="26606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3" name="AutoShape 74"/>
          <p:cNvCxnSpPr>
            <a:cxnSpLocks noChangeShapeType="1"/>
            <a:stCxn id="24590" idx="2"/>
            <a:endCxn id="24595" idx="0"/>
          </p:cNvCxnSpPr>
          <p:nvPr/>
        </p:nvCxnSpPr>
        <p:spPr bwMode="auto">
          <a:xfrm rot="5400000">
            <a:off x="2689225" y="3663950"/>
            <a:ext cx="438150" cy="13271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14" name="AutoShape 74"/>
          <p:cNvCxnSpPr>
            <a:cxnSpLocks noChangeShapeType="1"/>
            <a:stCxn id="24591" idx="2"/>
            <a:endCxn id="24596" idx="0"/>
          </p:cNvCxnSpPr>
          <p:nvPr/>
        </p:nvCxnSpPr>
        <p:spPr bwMode="auto">
          <a:xfrm rot="5400000">
            <a:off x="3352800" y="3663950"/>
            <a:ext cx="438150" cy="13271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5609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5611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25615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7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8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25620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16</a:t>
            </a:r>
          </a:p>
        </p:txBody>
      </p:sp>
      <p:sp>
        <p:nvSpPr>
          <p:cNvPr id="25621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2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3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4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5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6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7" name="Text Box 31"/>
          <p:cNvSpPr txBox="1">
            <a:spLocks noChangeArrowheads="1"/>
          </p:cNvSpPr>
          <p:nvPr/>
        </p:nvSpPr>
        <p:spPr bwMode="auto">
          <a:xfrm>
            <a:off x="1998663" y="53848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25628" name="Text Box 32"/>
          <p:cNvSpPr txBox="1">
            <a:spLocks noChangeArrowheads="1"/>
          </p:cNvSpPr>
          <p:nvPr/>
        </p:nvSpPr>
        <p:spPr bwMode="auto">
          <a:xfrm>
            <a:off x="266223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29" name="Text Box 33"/>
          <p:cNvSpPr txBox="1">
            <a:spLocks noChangeArrowheads="1"/>
          </p:cNvSpPr>
          <p:nvPr/>
        </p:nvSpPr>
        <p:spPr bwMode="auto">
          <a:xfrm>
            <a:off x="5318125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30" name="Text Box 34"/>
          <p:cNvSpPr txBox="1">
            <a:spLocks noChangeArrowheads="1"/>
          </p:cNvSpPr>
          <p:nvPr/>
        </p:nvSpPr>
        <p:spPr bwMode="auto">
          <a:xfrm>
            <a:off x="332581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31" name="Text Box 35"/>
          <p:cNvSpPr txBox="1">
            <a:spLocks noChangeArrowheads="1"/>
          </p:cNvSpPr>
          <p:nvPr/>
        </p:nvSpPr>
        <p:spPr bwMode="auto">
          <a:xfrm>
            <a:off x="398938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32" name="Text Box 36"/>
          <p:cNvSpPr txBox="1">
            <a:spLocks noChangeArrowheads="1"/>
          </p:cNvSpPr>
          <p:nvPr/>
        </p:nvSpPr>
        <p:spPr bwMode="auto">
          <a:xfrm>
            <a:off x="4654550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33" name="Text Box 37"/>
          <p:cNvSpPr txBox="1">
            <a:spLocks noChangeArrowheads="1"/>
          </p:cNvSpPr>
          <p:nvPr/>
        </p:nvSpPr>
        <p:spPr bwMode="auto">
          <a:xfrm>
            <a:off x="5981700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34" name="Text Box 38"/>
          <p:cNvSpPr txBox="1">
            <a:spLocks noChangeArrowheads="1"/>
          </p:cNvSpPr>
          <p:nvPr/>
        </p:nvSpPr>
        <p:spPr bwMode="auto">
          <a:xfrm>
            <a:off x="664686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5635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6" name="AutoShape 74"/>
          <p:cNvCxnSpPr>
            <a:cxnSpLocks noChangeShapeType="1"/>
            <a:stCxn id="25608" idx="2"/>
            <a:endCxn id="25611" idx="0"/>
          </p:cNvCxnSpPr>
          <p:nvPr/>
        </p:nvCxnSpPr>
        <p:spPr bwMode="auto">
          <a:xfrm rot="5400000">
            <a:off x="3371057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7" name="AutoShape 40"/>
          <p:cNvCxnSpPr>
            <a:cxnSpLocks noChangeShapeType="1"/>
            <a:stCxn id="25604" idx="2"/>
            <a:endCxn id="25612" idx="0"/>
          </p:cNvCxnSpPr>
          <p:nvPr/>
        </p:nvCxnSpPr>
        <p:spPr bwMode="auto">
          <a:xfrm rot="5400000">
            <a:off x="2706688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AutoShape 40"/>
          <p:cNvCxnSpPr>
            <a:cxnSpLocks noChangeShapeType="1"/>
            <a:stCxn id="25606" idx="2"/>
            <a:endCxn id="25614" idx="0"/>
          </p:cNvCxnSpPr>
          <p:nvPr/>
        </p:nvCxnSpPr>
        <p:spPr bwMode="auto">
          <a:xfrm rot="5400000">
            <a:off x="3370263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9" name="AutoShape 40"/>
          <p:cNvCxnSpPr>
            <a:cxnSpLocks noChangeShapeType="1"/>
            <a:stCxn id="25607" idx="2"/>
            <a:endCxn id="25615" idx="0"/>
          </p:cNvCxnSpPr>
          <p:nvPr/>
        </p:nvCxnSpPr>
        <p:spPr bwMode="auto">
          <a:xfrm rot="5400000">
            <a:off x="4033838" y="35036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0" name="AutoShape 40"/>
          <p:cNvCxnSpPr>
            <a:cxnSpLocks noChangeShapeType="1"/>
            <a:stCxn id="25611" idx="2"/>
            <a:endCxn id="25619" idx="0"/>
          </p:cNvCxnSpPr>
          <p:nvPr/>
        </p:nvCxnSpPr>
        <p:spPr bwMode="auto">
          <a:xfrm rot="5400000">
            <a:off x="2026444" y="4328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1" name="AutoShape 40"/>
          <p:cNvCxnSpPr>
            <a:cxnSpLocks noChangeShapeType="1"/>
            <a:stCxn id="25612" idx="2"/>
            <a:endCxn id="25620" idx="0"/>
          </p:cNvCxnSpPr>
          <p:nvPr/>
        </p:nvCxnSpPr>
        <p:spPr bwMode="auto">
          <a:xfrm rot="5400000">
            <a:off x="2690019" y="4328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2" name="AutoShape 40"/>
          <p:cNvCxnSpPr>
            <a:cxnSpLocks noChangeShapeType="1"/>
            <a:stCxn id="25619" idx="2"/>
            <a:endCxn id="25627" idx="0"/>
          </p:cNvCxnSpPr>
          <p:nvPr/>
        </p:nvCxnSpPr>
        <p:spPr bwMode="auto">
          <a:xfrm rot="5400000">
            <a:off x="2026444" y="51665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3" name="AutoShape 74"/>
          <p:cNvCxnSpPr>
            <a:cxnSpLocks noChangeShapeType="1"/>
            <a:stCxn id="25605" idx="2"/>
            <a:endCxn id="25612" idx="0"/>
          </p:cNvCxnSpPr>
          <p:nvPr/>
        </p:nvCxnSpPr>
        <p:spPr bwMode="auto">
          <a:xfrm rot="5400000">
            <a:off x="4034632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4" name="AutoShape 74"/>
          <p:cNvCxnSpPr>
            <a:cxnSpLocks noChangeShapeType="1"/>
            <a:stCxn id="25609" idx="2"/>
            <a:endCxn id="25614" idx="0"/>
          </p:cNvCxnSpPr>
          <p:nvPr/>
        </p:nvCxnSpPr>
        <p:spPr bwMode="auto">
          <a:xfrm rot="5400000">
            <a:off x="4698207" y="2175668"/>
            <a:ext cx="406400" cy="26590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5" name="AutoShape 74"/>
          <p:cNvCxnSpPr>
            <a:cxnSpLocks noChangeShapeType="1"/>
            <a:stCxn id="25610" idx="2"/>
            <a:endCxn id="25615" idx="0"/>
          </p:cNvCxnSpPr>
          <p:nvPr/>
        </p:nvCxnSpPr>
        <p:spPr bwMode="auto">
          <a:xfrm rot="5400000">
            <a:off x="5362575" y="2174875"/>
            <a:ext cx="406400" cy="26606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6" name="AutoShape 74"/>
          <p:cNvCxnSpPr>
            <a:cxnSpLocks noChangeShapeType="1"/>
            <a:stCxn id="25614" idx="2"/>
            <a:endCxn id="25619" idx="0"/>
          </p:cNvCxnSpPr>
          <p:nvPr/>
        </p:nvCxnSpPr>
        <p:spPr bwMode="auto">
          <a:xfrm rot="5400000">
            <a:off x="2689225" y="3663950"/>
            <a:ext cx="438150" cy="13271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AutoShape 74"/>
          <p:cNvCxnSpPr>
            <a:cxnSpLocks noChangeShapeType="1"/>
            <a:stCxn id="25615" idx="2"/>
            <a:endCxn id="25620" idx="0"/>
          </p:cNvCxnSpPr>
          <p:nvPr/>
        </p:nvCxnSpPr>
        <p:spPr bwMode="auto">
          <a:xfrm rot="5400000">
            <a:off x="3352800" y="3663950"/>
            <a:ext cx="438150" cy="13271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8" name="AutoShape 74"/>
          <p:cNvCxnSpPr>
            <a:cxnSpLocks noChangeShapeType="1"/>
            <a:stCxn id="25620" idx="2"/>
            <a:endCxn id="25627" idx="0"/>
          </p:cNvCxnSpPr>
          <p:nvPr/>
        </p:nvCxnSpPr>
        <p:spPr bwMode="auto">
          <a:xfrm rot="5400000">
            <a:off x="2357438" y="4833937"/>
            <a:ext cx="43815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52400" y="2057400"/>
            <a:ext cx="8839200" cy="1447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5791200" y="3886200"/>
            <a:ext cx="21336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>
                <a:solidFill>
                  <a:srgbClr val="CC3300"/>
                </a:solidFill>
              </a:rPr>
              <a:t>: …, 4, 2, 1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V="1">
            <a:off x="6858000" y="3505200"/>
            <a:ext cx="0" cy="381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533400" y="533400"/>
            <a:ext cx="990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 / 2;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&gt; 0;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/=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		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&lt; stride)			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	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grpSp>
        <p:nvGrpSpPr>
          <p:cNvPr id="26631" name="Group 9"/>
          <p:cNvGrpSpPr>
            <a:grpSpLocks/>
          </p:cNvGrpSpPr>
          <p:nvPr/>
        </p:nvGrpSpPr>
        <p:grpSpPr bwMode="auto">
          <a:xfrm>
            <a:off x="6019800" y="4343400"/>
            <a:ext cx="2305050" cy="1295400"/>
            <a:chOff x="1998663" y="2895600"/>
            <a:chExt cx="5140643" cy="2889310"/>
          </a:xfrm>
        </p:grpSpPr>
        <p:sp>
          <p:nvSpPr>
            <p:cNvPr id="26632" name="Text Box 7"/>
            <p:cNvSpPr txBox="1">
              <a:spLocks noChangeArrowheads="1"/>
            </p:cNvSpPr>
            <p:nvPr/>
          </p:nvSpPr>
          <p:spPr bwMode="auto">
            <a:xfrm>
              <a:off x="19986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auto">
            <a:xfrm>
              <a:off x="266223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4" name="Text Box 9"/>
            <p:cNvSpPr txBox="1">
              <a:spLocks noChangeArrowheads="1"/>
            </p:cNvSpPr>
            <p:nvPr/>
          </p:nvSpPr>
          <p:spPr bwMode="auto">
            <a:xfrm>
              <a:off x="5318125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5" name="Text Box 10"/>
            <p:cNvSpPr txBox="1">
              <a:spLocks noChangeArrowheads="1"/>
            </p:cNvSpPr>
            <p:nvPr/>
          </p:nvSpPr>
          <p:spPr bwMode="auto">
            <a:xfrm>
              <a:off x="332581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6" name="Text Box 11"/>
            <p:cNvSpPr txBox="1">
              <a:spLocks noChangeArrowheads="1"/>
            </p:cNvSpPr>
            <p:nvPr/>
          </p:nvSpPr>
          <p:spPr bwMode="auto">
            <a:xfrm>
              <a:off x="398938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7" name="Text Box 12"/>
            <p:cNvSpPr txBox="1">
              <a:spLocks noChangeArrowheads="1"/>
            </p:cNvSpPr>
            <p:nvPr/>
          </p:nvSpPr>
          <p:spPr bwMode="auto">
            <a:xfrm>
              <a:off x="465455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8" name="Text Box 13"/>
            <p:cNvSpPr txBox="1">
              <a:spLocks noChangeArrowheads="1"/>
            </p:cNvSpPr>
            <p:nvPr/>
          </p:nvSpPr>
          <p:spPr bwMode="auto">
            <a:xfrm>
              <a:off x="598170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39" name="Text Box 14"/>
            <p:cNvSpPr txBox="1">
              <a:spLocks noChangeArrowheads="1"/>
            </p:cNvSpPr>
            <p:nvPr/>
          </p:nvSpPr>
          <p:spPr bwMode="auto">
            <a:xfrm>
              <a:off x="66468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0" name="Text Box 15"/>
            <p:cNvSpPr txBox="1">
              <a:spLocks noChangeArrowheads="1"/>
            </p:cNvSpPr>
            <p:nvPr/>
          </p:nvSpPr>
          <p:spPr bwMode="auto">
            <a:xfrm>
              <a:off x="199866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1" name="Text Box 16"/>
            <p:cNvSpPr txBox="1">
              <a:spLocks noChangeArrowheads="1"/>
            </p:cNvSpPr>
            <p:nvPr/>
          </p:nvSpPr>
          <p:spPr bwMode="auto">
            <a:xfrm>
              <a:off x="2662238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2" name="Text Box 17"/>
            <p:cNvSpPr txBox="1">
              <a:spLocks noChangeArrowheads="1"/>
            </p:cNvSpPr>
            <p:nvPr/>
          </p:nvSpPr>
          <p:spPr bwMode="auto">
            <a:xfrm>
              <a:off x="5318125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3" name="Text Box 18"/>
            <p:cNvSpPr txBox="1">
              <a:spLocks noChangeArrowheads="1"/>
            </p:cNvSpPr>
            <p:nvPr/>
          </p:nvSpPr>
          <p:spPr bwMode="auto">
            <a:xfrm>
              <a:off x="332581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4" name="Text Box 19"/>
            <p:cNvSpPr txBox="1">
              <a:spLocks noChangeArrowheads="1"/>
            </p:cNvSpPr>
            <p:nvPr/>
          </p:nvSpPr>
          <p:spPr bwMode="auto">
            <a:xfrm>
              <a:off x="3989388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5" name="Text Box 20"/>
            <p:cNvSpPr txBox="1">
              <a:spLocks noChangeArrowheads="1"/>
            </p:cNvSpPr>
            <p:nvPr/>
          </p:nvSpPr>
          <p:spPr bwMode="auto">
            <a:xfrm>
              <a:off x="4654550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6" name="Text Box 21"/>
            <p:cNvSpPr txBox="1">
              <a:spLocks noChangeArrowheads="1"/>
            </p:cNvSpPr>
            <p:nvPr/>
          </p:nvSpPr>
          <p:spPr bwMode="auto">
            <a:xfrm>
              <a:off x="5981700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7" name="Text Box 22"/>
            <p:cNvSpPr txBox="1">
              <a:spLocks noChangeArrowheads="1"/>
            </p:cNvSpPr>
            <p:nvPr/>
          </p:nvSpPr>
          <p:spPr bwMode="auto">
            <a:xfrm>
              <a:off x="6646863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8" name="Text Box 23"/>
            <p:cNvSpPr txBox="1">
              <a:spLocks noChangeArrowheads="1"/>
            </p:cNvSpPr>
            <p:nvPr/>
          </p:nvSpPr>
          <p:spPr bwMode="auto">
            <a:xfrm>
              <a:off x="1998663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49" name="Text Box 24"/>
            <p:cNvSpPr txBox="1">
              <a:spLocks noChangeArrowheads="1"/>
            </p:cNvSpPr>
            <p:nvPr/>
          </p:nvSpPr>
          <p:spPr bwMode="auto">
            <a:xfrm>
              <a:off x="2662238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0" name="Text Box 25"/>
            <p:cNvSpPr txBox="1">
              <a:spLocks noChangeArrowheads="1"/>
            </p:cNvSpPr>
            <p:nvPr/>
          </p:nvSpPr>
          <p:spPr bwMode="auto">
            <a:xfrm>
              <a:off x="5318125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1" name="Text Box 26"/>
            <p:cNvSpPr txBox="1">
              <a:spLocks noChangeArrowheads="1"/>
            </p:cNvSpPr>
            <p:nvPr/>
          </p:nvSpPr>
          <p:spPr bwMode="auto">
            <a:xfrm>
              <a:off x="332581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2" name="Text Box 27"/>
            <p:cNvSpPr txBox="1">
              <a:spLocks noChangeArrowheads="1"/>
            </p:cNvSpPr>
            <p:nvPr/>
          </p:nvSpPr>
          <p:spPr bwMode="auto">
            <a:xfrm>
              <a:off x="398938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3" name="Text Box 28"/>
            <p:cNvSpPr txBox="1">
              <a:spLocks noChangeArrowheads="1"/>
            </p:cNvSpPr>
            <p:nvPr/>
          </p:nvSpPr>
          <p:spPr bwMode="auto">
            <a:xfrm>
              <a:off x="4654550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4" name="Text Box 29"/>
            <p:cNvSpPr txBox="1">
              <a:spLocks noChangeArrowheads="1"/>
            </p:cNvSpPr>
            <p:nvPr/>
          </p:nvSpPr>
          <p:spPr bwMode="auto">
            <a:xfrm>
              <a:off x="5981700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5" name="Text Box 30"/>
            <p:cNvSpPr txBox="1">
              <a:spLocks noChangeArrowheads="1"/>
            </p:cNvSpPr>
            <p:nvPr/>
          </p:nvSpPr>
          <p:spPr bwMode="auto">
            <a:xfrm>
              <a:off x="664686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6" name="Text Box 31"/>
            <p:cNvSpPr txBox="1">
              <a:spLocks noChangeArrowheads="1"/>
            </p:cNvSpPr>
            <p:nvPr/>
          </p:nvSpPr>
          <p:spPr bwMode="auto">
            <a:xfrm>
              <a:off x="1998663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7" name="Text Box 32"/>
            <p:cNvSpPr txBox="1">
              <a:spLocks noChangeArrowheads="1"/>
            </p:cNvSpPr>
            <p:nvPr/>
          </p:nvSpPr>
          <p:spPr bwMode="auto">
            <a:xfrm>
              <a:off x="266223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8" name="Text Box 33"/>
            <p:cNvSpPr txBox="1">
              <a:spLocks noChangeArrowheads="1"/>
            </p:cNvSpPr>
            <p:nvPr/>
          </p:nvSpPr>
          <p:spPr bwMode="auto">
            <a:xfrm>
              <a:off x="5318125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59" name="Text Box 34"/>
            <p:cNvSpPr txBox="1">
              <a:spLocks noChangeArrowheads="1"/>
            </p:cNvSpPr>
            <p:nvPr/>
          </p:nvSpPr>
          <p:spPr bwMode="auto">
            <a:xfrm>
              <a:off x="332581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60" name="Text Box 35"/>
            <p:cNvSpPr txBox="1">
              <a:spLocks noChangeArrowheads="1"/>
            </p:cNvSpPr>
            <p:nvPr/>
          </p:nvSpPr>
          <p:spPr bwMode="auto">
            <a:xfrm>
              <a:off x="398938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61" name="Text Box 36"/>
            <p:cNvSpPr txBox="1">
              <a:spLocks noChangeArrowheads="1"/>
            </p:cNvSpPr>
            <p:nvPr/>
          </p:nvSpPr>
          <p:spPr bwMode="auto">
            <a:xfrm>
              <a:off x="465455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62" name="Text Box 37"/>
            <p:cNvSpPr txBox="1">
              <a:spLocks noChangeArrowheads="1"/>
            </p:cNvSpPr>
            <p:nvPr/>
          </p:nvSpPr>
          <p:spPr bwMode="auto">
            <a:xfrm>
              <a:off x="598170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26663" name="Text Box 38"/>
            <p:cNvSpPr txBox="1">
              <a:spLocks noChangeArrowheads="1"/>
            </p:cNvSpPr>
            <p:nvPr/>
          </p:nvSpPr>
          <p:spPr bwMode="auto">
            <a:xfrm>
              <a:off x="664686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26664" name="AutoShape 40"/>
            <p:cNvCxnSpPr>
              <a:cxnSpLocks noChangeShapeType="1"/>
            </p:cNvCxnSpPr>
            <p:nvPr/>
          </p:nvCxnSpPr>
          <p:spPr bwMode="auto">
            <a:xfrm>
              <a:off x="226377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5" name="AutoShape 74"/>
            <p:cNvCxnSpPr>
              <a:cxnSpLocks noChangeShapeType="1"/>
              <a:stCxn id="26637" idx="2"/>
              <a:endCxn id="26640" idx="0"/>
            </p:cNvCxnSpPr>
            <p:nvPr/>
          </p:nvCxnSpPr>
          <p:spPr bwMode="auto">
            <a:xfrm rot="5400000">
              <a:off x="3366484" y="2174112"/>
              <a:ext cx="412690" cy="26558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6" name="AutoShape 40"/>
            <p:cNvCxnSpPr>
              <a:cxnSpLocks noChangeShapeType="1"/>
              <a:stCxn id="26633" idx="2"/>
              <a:endCxn id="26641" idx="0"/>
            </p:cNvCxnSpPr>
            <p:nvPr/>
          </p:nvCxnSpPr>
          <p:spPr bwMode="auto">
            <a:xfrm rot="5400000">
              <a:off x="2702115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7" name="AutoShape 40"/>
            <p:cNvCxnSpPr>
              <a:cxnSpLocks noChangeShapeType="1"/>
              <a:stCxn id="26635" idx="2"/>
              <a:endCxn id="26643" idx="0"/>
            </p:cNvCxnSpPr>
            <p:nvPr/>
          </p:nvCxnSpPr>
          <p:spPr bwMode="auto">
            <a:xfrm rot="5400000">
              <a:off x="3365690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8" name="AutoShape 40"/>
            <p:cNvCxnSpPr>
              <a:cxnSpLocks noChangeShapeType="1"/>
              <a:stCxn id="26636" idx="2"/>
              <a:endCxn id="26644" idx="0"/>
            </p:cNvCxnSpPr>
            <p:nvPr/>
          </p:nvCxnSpPr>
          <p:spPr bwMode="auto">
            <a:xfrm rot="5400000">
              <a:off x="4029265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9" name="AutoShape 40"/>
            <p:cNvCxnSpPr>
              <a:cxnSpLocks noChangeShapeType="1"/>
              <a:stCxn id="26640" idx="2"/>
              <a:endCxn id="26648" idx="0"/>
            </p:cNvCxnSpPr>
            <p:nvPr/>
          </p:nvCxnSpPr>
          <p:spPr bwMode="auto">
            <a:xfrm rot="5400000">
              <a:off x="2025840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0" name="AutoShape 40"/>
            <p:cNvCxnSpPr>
              <a:cxnSpLocks noChangeShapeType="1"/>
              <a:stCxn id="26641" idx="2"/>
              <a:endCxn id="26649" idx="0"/>
            </p:cNvCxnSpPr>
            <p:nvPr/>
          </p:nvCxnSpPr>
          <p:spPr bwMode="auto">
            <a:xfrm rot="5400000">
              <a:off x="2689415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1" name="AutoShape 40"/>
            <p:cNvCxnSpPr>
              <a:cxnSpLocks noChangeShapeType="1"/>
              <a:stCxn id="26648" idx="2"/>
              <a:endCxn id="26656" idx="0"/>
            </p:cNvCxnSpPr>
            <p:nvPr/>
          </p:nvCxnSpPr>
          <p:spPr bwMode="auto">
            <a:xfrm rot="5400000">
              <a:off x="2025840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2" name="AutoShape 74"/>
            <p:cNvCxnSpPr>
              <a:cxnSpLocks noChangeShapeType="1"/>
              <a:stCxn id="26634" idx="2"/>
              <a:endCxn id="26641" idx="0"/>
            </p:cNvCxnSpPr>
            <p:nvPr/>
          </p:nvCxnSpPr>
          <p:spPr bwMode="auto">
            <a:xfrm rot="5400000">
              <a:off x="4030059" y="2174112"/>
              <a:ext cx="412690" cy="26558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3" name="AutoShape 74"/>
            <p:cNvCxnSpPr>
              <a:cxnSpLocks noChangeShapeType="1"/>
              <a:stCxn id="26638" idx="2"/>
              <a:endCxn id="26643" idx="0"/>
            </p:cNvCxnSpPr>
            <p:nvPr/>
          </p:nvCxnSpPr>
          <p:spPr bwMode="auto">
            <a:xfrm rot="5400000">
              <a:off x="4693634" y="2174112"/>
              <a:ext cx="412690" cy="26558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4" name="AutoShape 74"/>
            <p:cNvCxnSpPr>
              <a:cxnSpLocks noChangeShapeType="1"/>
              <a:stCxn id="26639" idx="2"/>
              <a:endCxn id="26644" idx="0"/>
            </p:cNvCxnSpPr>
            <p:nvPr/>
          </p:nvCxnSpPr>
          <p:spPr bwMode="auto">
            <a:xfrm rot="5400000">
              <a:off x="5358003" y="2173318"/>
              <a:ext cx="412690" cy="26574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5" name="AutoShape 74"/>
            <p:cNvCxnSpPr>
              <a:cxnSpLocks noChangeShapeType="1"/>
              <a:stCxn id="26643" idx="2"/>
              <a:endCxn id="26648" idx="0"/>
            </p:cNvCxnSpPr>
            <p:nvPr/>
          </p:nvCxnSpPr>
          <p:spPr bwMode="auto">
            <a:xfrm rot="5400000">
              <a:off x="2689415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6" name="AutoShape 74"/>
            <p:cNvCxnSpPr>
              <a:cxnSpLocks noChangeShapeType="1"/>
              <a:stCxn id="26644" idx="2"/>
              <a:endCxn id="26649" idx="0"/>
            </p:cNvCxnSpPr>
            <p:nvPr/>
          </p:nvCxnSpPr>
          <p:spPr bwMode="auto">
            <a:xfrm rot="5400000">
              <a:off x="3352990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7" name="AutoShape 74"/>
            <p:cNvCxnSpPr>
              <a:cxnSpLocks noChangeShapeType="1"/>
              <a:stCxn id="26649" idx="2"/>
              <a:endCxn id="26656" idx="0"/>
            </p:cNvCxnSpPr>
            <p:nvPr/>
          </p:nvCxnSpPr>
          <p:spPr bwMode="auto">
            <a:xfrm rot="5400000">
              <a:off x="2357628" y="4833968"/>
              <a:ext cx="4380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914400" y="5181600"/>
            <a:ext cx="5486400" cy="9906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Code from http://courses.engr.illinois.edu/ece498/al/Syllabus.html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533400" y="4648200"/>
            <a:ext cx="3200400" cy="457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533400" y="533400"/>
            <a:ext cx="990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__shared__ float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partialSum[]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 load into shared memory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t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unsigned int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stride =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blockDim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 / 2;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 stride &gt; 0;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stride /= 2) 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		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D60093"/>
                </a:solidFill>
                <a:latin typeface="Courier New" charset="0"/>
                <a:cs typeface="+mn-cs"/>
              </a:rPr>
              <a:t>__syncthreads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(t &lt; stride)			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	  partialSum[t] += 	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    partialSum[t + stride];</a:t>
            </a:r>
          </a:p>
          <a:p>
            <a:pPr marL="974725" lvl="1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75" name="TextBox 56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28676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77" name="TextBox 59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28678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79" name="TextBox 62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28680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81" name="TextBox 65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28682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83" name="TextBox 67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85" name="TextBox 71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28686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8688" name="TextBox 76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28689" name="TextBox 77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28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8691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8692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8693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8694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8695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8696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8697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8698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8699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8700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8701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02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28703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28704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05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06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07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28708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16</a:t>
            </a:r>
          </a:p>
        </p:txBody>
      </p:sp>
      <p:sp>
        <p:nvSpPr>
          <p:cNvPr id="28709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0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1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2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3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4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5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28716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8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19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20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21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722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8723" name="AutoShape 40"/>
          <p:cNvCxnSpPr>
            <a:cxnSpLocks noChangeShapeType="1"/>
          </p:cNvCxnSpPr>
          <p:nvPr/>
        </p:nvCxnSpPr>
        <p:spPr bwMode="auto">
          <a:xfrm>
            <a:off x="185261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4" name="AutoShape 74"/>
          <p:cNvCxnSpPr>
            <a:cxnSpLocks noChangeShapeType="1"/>
            <a:stCxn id="28696" idx="2"/>
            <a:endCxn id="28699" idx="0"/>
          </p:cNvCxnSpPr>
          <p:nvPr/>
        </p:nvCxnSpPr>
        <p:spPr bwMode="auto">
          <a:xfrm rot="5400000">
            <a:off x="3143251" y="1443037"/>
            <a:ext cx="406400" cy="3209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5" name="AutoShape 40"/>
          <p:cNvCxnSpPr>
            <a:cxnSpLocks noChangeShapeType="1"/>
            <a:stCxn id="28692" idx="2"/>
            <a:endCxn id="28700" idx="0"/>
          </p:cNvCxnSpPr>
          <p:nvPr/>
        </p:nvCxnSpPr>
        <p:spPr bwMode="auto">
          <a:xfrm rot="5400000">
            <a:off x="229711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6" name="AutoShape 40"/>
          <p:cNvCxnSpPr>
            <a:cxnSpLocks noChangeShapeType="1"/>
            <a:stCxn id="28694" idx="2"/>
            <a:endCxn id="28702" idx="0"/>
          </p:cNvCxnSpPr>
          <p:nvPr/>
        </p:nvCxnSpPr>
        <p:spPr bwMode="auto">
          <a:xfrm rot="5400000">
            <a:off x="3113088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7" name="AutoShape 40"/>
          <p:cNvCxnSpPr>
            <a:cxnSpLocks noChangeShapeType="1"/>
            <a:stCxn id="28695" idx="2"/>
            <a:endCxn id="28703" idx="0"/>
          </p:cNvCxnSpPr>
          <p:nvPr/>
        </p:nvCxnSpPr>
        <p:spPr bwMode="auto">
          <a:xfrm rot="5400000">
            <a:off x="392906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8" name="AutoShape 40"/>
          <p:cNvCxnSpPr>
            <a:cxnSpLocks noChangeShapeType="1"/>
            <a:stCxn id="28699" idx="2"/>
            <a:endCxn id="28707" idx="0"/>
          </p:cNvCxnSpPr>
          <p:nvPr/>
        </p:nvCxnSpPr>
        <p:spPr bwMode="auto">
          <a:xfrm rot="5400000">
            <a:off x="1521619" y="38711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9" name="AutoShape 40"/>
          <p:cNvCxnSpPr>
            <a:cxnSpLocks noChangeShapeType="1"/>
            <a:stCxn id="28700" idx="2"/>
            <a:endCxn id="28708" idx="0"/>
          </p:cNvCxnSpPr>
          <p:nvPr/>
        </p:nvCxnSpPr>
        <p:spPr bwMode="auto">
          <a:xfrm rot="5400000">
            <a:off x="2278857" y="3871119"/>
            <a:ext cx="4381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0" name="AutoShape 40"/>
          <p:cNvCxnSpPr>
            <a:cxnSpLocks noChangeShapeType="1"/>
            <a:stCxn id="28707" idx="2"/>
            <a:endCxn id="28715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1" name="AutoShape 74"/>
          <p:cNvCxnSpPr>
            <a:cxnSpLocks noChangeShapeType="1"/>
            <a:stCxn id="28693" idx="2"/>
            <a:endCxn id="28700" idx="0"/>
          </p:cNvCxnSpPr>
          <p:nvPr/>
        </p:nvCxnSpPr>
        <p:spPr bwMode="auto">
          <a:xfrm rot="5400000">
            <a:off x="3929857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2" name="AutoShape 74"/>
          <p:cNvCxnSpPr>
            <a:cxnSpLocks noChangeShapeType="1"/>
            <a:stCxn id="28697" idx="2"/>
            <a:endCxn id="28702" idx="0"/>
          </p:cNvCxnSpPr>
          <p:nvPr/>
        </p:nvCxnSpPr>
        <p:spPr bwMode="auto">
          <a:xfrm rot="5400000">
            <a:off x="4745832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3" name="AutoShape 74"/>
          <p:cNvCxnSpPr>
            <a:cxnSpLocks noChangeShapeType="1"/>
            <a:stCxn id="28698" idx="2"/>
            <a:endCxn id="28703" idx="0"/>
          </p:cNvCxnSpPr>
          <p:nvPr/>
        </p:nvCxnSpPr>
        <p:spPr bwMode="auto">
          <a:xfrm rot="5400000">
            <a:off x="5562600" y="1412875"/>
            <a:ext cx="406400" cy="32702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4" name="AutoShape 74"/>
          <p:cNvCxnSpPr>
            <a:cxnSpLocks noChangeShapeType="1"/>
            <a:stCxn id="28702" idx="2"/>
            <a:endCxn id="28707" idx="0"/>
          </p:cNvCxnSpPr>
          <p:nvPr/>
        </p:nvCxnSpPr>
        <p:spPr bwMode="auto">
          <a:xfrm rot="5400000">
            <a:off x="2309019" y="3083719"/>
            <a:ext cx="438150" cy="157321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5" name="AutoShape 74"/>
          <p:cNvCxnSpPr>
            <a:cxnSpLocks noChangeShapeType="1"/>
            <a:stCxn id="28703" idx="2"/>
            <a:endCxn id="28708" idx="0"/>
          </p:cNvCxnSpPr>
          <p:nvPr/>
        </p:nvCxnSpPr>
        <p:spPr bwMode="auto">
          <a:xfrm rot="5400000">
            <a:off x="3095625" y="3054350"/>
            <a:ext cx="438150" cy="16319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6" name="AutoShape 74"/>
          <p:cNvCxnSpPr>
            <a:cxnSpLocks noChangeShapeType="1"/>
            <a:stCxn id="28708" idx="2"/>
            <a:endCxn id="28715" idx="0"/>
          </p:cNvCxnSpPr>
          <p:nvPr/>
        </p:nvCxnSpPr>
        <p:spPr bwMode="auto">
          <a:xfrm rot="5400000">
            <a:off x="1901032" y="4329906"/>
            <a:ext cx="43815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9699" name="TextBox 56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9701" name="TextBox 59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9703" name="TextBox 62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29705" name="TextBox 65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29706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9707" name="TextBox 67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29708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9709" name="TextBox 71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29712" name="TextBox 76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29713" name="TextBox 77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29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29715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9716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9717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9718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9719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9720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9721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9722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9723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9724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9725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26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29727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29728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29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0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1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29732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16</a:t>
            </a:r>
          </a:p>
        </p:txBody>
      </p:sp>
      <p:sp>
        <p:nvSpPr>
          <p:cNvPr id="29733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4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5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6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7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8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39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29740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41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42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43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44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45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46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9747" name="AutoShape 40"/>
          <p:cNvCxnSpPr>
            <a:cxnSpLocks noChangeShapeType="1"/>
          </p:cNvCxnSpPr>
          <p:nvPr/>
        </p:nvCxnSpPr>
        <p:spPr bwMode="auto">
          <a:xfrm>
            <a:off x="185261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48" name="AutoShape 74"/>
          <p:cNvCxnSpPr>
            <a:cxnSpLocks noChangeShapeType="1"/>
            <a:stCxn id="29720" idx="2"/>
            <a:endCxn id="29723" idx="0"/>
          </p:cNvCxnSpPr>
          <p:nvPr/>
        </p:nvCxnSpPr>
        <p:spPr bwMode="auto">
          <a:xfrm rot="5400000">
            <a:off x="3143251" y="1443037"/>
            <a:ext cx="406400" cy="3209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49" name="AutoShape 40"/>
          <p:cNvCxnSpPr>
            <a:cxnSpLocks noChangeShapeType="1"/>
            <a:stCxn id="29716" idx="2"/>
            <a:endCxn id="29724" idx="0"/>
          </p:cNvCxnSpPr>
          <p:nvPr/>
        </p:nvCxnSpPr>
        <p:spPr bwMode="auto">
          <a:xfrm rot="5400000">
            <a:off x="229711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0" name="AutoShape 40"/>
          <p:cNvCxnSpPr>
            <a:cxnSpLocks noChangeShapeType="1"/>
            <a:stCxn id="29718" idx="2"/>
            <a:endCxn id="29726" idx="0"/>
          </p:cNvCxnSpPr>
          <p:nvPr/>
        </p:nvCxnSpPr>
        <p:spPr bwMode="auto">
          <a:xfrm rot="5400000">
            <a:off x="3113088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1" name="AutoShape 40"/>
          <p:cNvCxnSpPr>
            <a:cxnSpLocks noChangeShapeType="1"/>
            <a:stCxn id="29719" idx="2"/>
            <a:endCxn id="29727" idx="0"/>
          </p:cNvCxnSpPr>
          <p:nvPr/>
        </p:nvCxnSpPr>
        <p:spPr bwMode="auto">
          <a:xfrm rot="5400000">
            <a:off x="392906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2" name="AutoShape 40"/>
          <p:cNvCxnSpPr>
            <a:cxnSpLocks noChangeShapeType="1"/>
            <a:stCxn id="29723" idx="2"/>
            <a:endCxn id="29731" idx="0"/>
          </p:cNvCxnSpPr>
          <p:nvPr/>
        </p:nvCxnSpPr>
        <p:spPr bwMode="auto">
          <a:xfrm rot="5400000">
            <a:off x="1521619" y="38711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3" name="AutoShape 40"/>
          <p:cNvCxnSpPr>
            <a:cxnSpLocks noChangeShapeType="1"/>
            <a:stCxn id="29724" idx="2"/>
            <a:endCxn id="29732" idx="0"/>
          </p:cNvCxnSpPr>
          <p:nvPr/>
        </p:nvCxnSpPr>
        <p:spPr bwMode="auto">
          <a:xfrm rot="5400000">
            <a:off x="2278857" y="3871119"/>
            <a:ext cx="4381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4" name="AutoShape 40"/>
          <p:cNvCxnSpPr>
            <a:cxnSpLocks noChangeShapeType="1"/>
            <a:stCxn id="29731" idx="2"/>
            <a:endCxn id="29739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5" name="AutoShape 74"/>
          <p:cNvCxnSpPr>
            <a:cxnSpLocks noChangeShapeType="1"/>
            <a:stCxn id="29717" idx="2"/>
            <a:endCxn id="29724" idx="0"/>
          </p:cNvCxnSpPr>
          <p:nvPr/>
        </p:nvCxnSpPr>
        <p:spPr bwMode="auto">
          <a:xfrm rot="5400000">
            <a:off x="3929857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6" name="AutoShape 74"/>
          <p:cNvCxnSpPr>
            <a:cxnSpLocks noChangeShapeType="1"/>
            <a:stCxn id="29721" idx="2"/>
            <a:endCxn id="29726" idx="0"/>
          </p:cNvCxnSpPr>
          <p:nvPr/>
        </p:nvCxnSpPr>
        <p:spPr bwMode="auto">
          <a:xfrm rot="5400000">
            <a:off x="4745832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7" name="AutoShape 74"/>
          <p:cNvCxnSpPr>
            <a:cxnSpLocks noChangeShapeType="1"/>
            <a:stCxn id="29722" idx="2"/>
            <a:endCxn id="29727" idx="0"/>
          </p:cNvCxnSpPr>
          <p:nvPr/>
        </p:nvCxnSpPr>
        <p:spPr bwMode="auto">
          <a:xfrm rot="5400000">
            <a:off x="5562600" y="1412875"/>
            <a:ext cx="406400" cy="32702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8" name="AutoShape 74"/>
          <p:cNvCxnSpPr>
            <a:cxnSpLocks noChangeShapeType="1"/>
            <a:stCxn id="29726" idx="2"/>
            <a:endCxn id="29731" idx="0"/>
          </p:cNvCxnSpPr>
          <p:nvPr/>
        </p:nvCxnSpPr>
        <p:spPr bwMode="auto">
          <a:xfrm rot="5400000">
            <a:off x="2309019" y="3083719"/>
            <a:ext cx="438150" cy="157321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59" name="AutoShape 74"/>
          <p:cNvCxnSpPr>
            <a:cxnSpLocks noChangeShapeType="1"/>
            <a:stCxn id="29727" idx="2"/>
            <a:endCxn id="29732" idx="0"/>
          </p:cNvCxnSpPr>
          <p:nvPr/>
        </p:nvCxnSpPr>
        <p:spPr bwMode="auto">
          <a:xfrm rot="5400000">
            <a:off x="3095625" y="3054350"/>
            <a:ext cx="438150" cy="16319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60" name="AutoShape 74"/>
          <p:cNvCxnSpPr>
            <a:cxnSpLocks noChangeShapeType="1"/>
            <a:stCxn id="29732" idx="2"/>
            <a:endCxn id="29739" idx="0"/>
          </p:cNvCxnSpPr>
          <p:nvPr/>
        </p:nvCxnSpPr>
        <p:spPr bwMode="auto">
          <a:xfrm rot="5400000">
            <a:off x="1901032" y="4329906"/>
            <a:ext cx="43815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61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09600"/>
          </a:xfrm>
        </p:spPr>
        <p:txBody>
          <a:bodyPr/>
          <a:lstStyle/>
          <a:p>
            <a:r>
              <a:rPr lang="en-US" sz="2600" smtClean="0"/>
              <a:t>1</a:t>
            </a:r>
            <a:r>
              <a:rPr lang="en-US" sz="2600" baseline="30000" smtClean="0"/>
              <a:t>st</a:t>
            </a:r>
            <a:r>
              <a:rPr lang="en-US" sz="2600" smtClean="0"/>
              <a:t> pass: threads 4, 5, 6, and 7 don’t do anything</a:t>
            </a:r>
          </a:p>
          <a:p>
            <a:pPr lvl="1"/>
            <a:r>
              <a:rPr lang="en-US" sz="2200" smtClean="0"/>
              <a:t>Really only need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n/2</a:t>
            </a:r>
            <a:r>
              <a:rPr lang="en-US" sz="2200" smtClean="0"/>
              <a:t> threads for </a:t>
            </a:r>
            <a:r>
              <a:rPr lang="en-US" sz="220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200" smtClean="0"/>
              <a:t> elements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Acknowledgements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Some slides from </a:t>
            </a:r>
            <a:r>
              <a:rPr lang="en-US" dirty="0" smtClean="0">
                <a:hlinkClick r:id="rId3"/>
              </a:rPr>
              <a:t>Varun </a:t>
            </a:r>
            <a:r>
              <a:rPr lang="en-US" dirty="0" err="1" smtClean="0">
                <a:hlinkClick r:id="rId3"/>
              </a:rPr>
              <a:t>Sampath</a:t>
            </a: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0723" name="TextBox 56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0725" name="TextBox 59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0727" name="TextBox 62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0729" name="TextBox 65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0731" name="TextBox 67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0733" name="TextBox 71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30736" name="TextBox 76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30737" name="TextBox 77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30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30739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0740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0741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0742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0743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0744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0745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0746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0747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0748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0749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50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30751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0752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53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54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55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30756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16</a:t>
            </a:r>
          </a:p>
        </p:txBody>
      </p:sp>
      <p:sp>
        <p:nvSpPr>
          <p:cNvPr id="30757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58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59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0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1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2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3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30764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5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6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7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8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69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0770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30771" name="AutoShape 40"/>
          <p:cNvCxnSpPr>
            <a:cxnSpLocks noChangeShapeType="1"/>
          </p:cNvCxnSpPr>
          <p:nvPr/>
        </p:nvCxnSpPr>
        <p:spPr bwMode="auto">
          <a:xfrm>
            <a:off x="185261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2" name="AutoShape 74"/>
          <p:cNvCxnSpPr>
            <a:cxnSpLocks noChangeShapeType="1"/>
            <a:stCxn id="30744" idx="2"/>
            <a:endCxn id="30747" idx="0"/>
          </p:cNvCxnSpPr>
          <p:nvPr/>
        </p:nvCxnSpPr>
        <p:spPr bwMode="auto">
          <a:xfrm rot="5400000">
            <a:off x="3143251" y="1443037"/>
            <a:ext cx="406400" cy="3209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3" name="AutoShape 40"/>
          <p:cNvCxnSpPr>
            <a:cxnSpLocks noChangeShapeType="1"/>
            <a:stCxn id="30740" idx="2"/>
            <a:endCxn id="30748" idx="0"/>
          </p:cNvCxnSpPr>
          <p:nvPr/>
        </p:nvCxnSpPr>
        <p:spPr bwMode="auto">
          <a:xfrm rot="5400000">
            <a:off x="229711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4" name="AutoShape 40"/>
          <p:cNvCxnSpPr>
            <a:cxnSpLocks noChangeShapeType="1"/>
            <a:stCxn id="30742" idx="2"/>
            <a:endCxn id="30750" idx="0"/>
          </p:cNvCxnSpPr>
          <p:nvPr/>
        </p:nvCxnSpPr>
        <p:spPr bwMode="auto">
          <a:xfrm rot="5400000">
            <a:off x="3113088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5" name="AutoShape 40"/>
          <p:cNvCxnSpPr>
            <a:cxnSpLocks noChangeShapeType="1"/>
            <a:stCxn id="30743" idx="2"/>
            <a:endCxn id="30751" idx="0"/>
          </p:cNvCxnSpPr>
          <p:nvPr/>
        </p:nvCxnSpPr>
        <p:spPr bwMode="auto">
          <a:xfrm rot="5400000">
            <a:off x="392906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6" name="AutoShape 40"/>
          <p:cNvCxnSpPr>
            <a:cxnSpLocks noChangeShapeType="1"/>
            <a:stCxn id="30747" idx="2"/>
            <a:endCxn id="30755" idx="0"/>
          </p:cNvCxnSpPr>
          <p:nvPr/>
        </p:nvCxnSpPr>
        <p:spPr bwMode="auto">
          <a:xfrm rot="5400000">
            <a:off x="1521619" y="38711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7" name="AutoShape 40"/>
          <p:cNvCxnSpPr>
            <a:cxnSpLocks noChangeShapeType="1"/>
            <a:stCxn id="30748" idx="2"/>
            <a:endCxn id="30756" idx="0"/>
          </p:cNvCxnSpPr>
          <p:nvPr/>
        </p:nvCxnSpPr>
        <p:spPr bwMode="auto">
          <a:xfrm rot="5400000">
            <a:off x="2278857" y="3871119"/>
            <a:ext cx="4381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8" name="AutoShape 40"/>
          <p:cNvCxnSpPr>
            <a:cxnSpLocks noChangeShapeType="1"/>
            <a:stCxn id="30755" idx="2"/>
            <a:endCxn id="30763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9" name="AutoShape 74"/>
          <p:cNvCxnSpPr>
            <a:cxnSpLocks noChangeShapeType="1"/>
            <a:stCxn id="30741" idx="2"/>
            <a:endCxn id="30748" idx="0"/>
          </p:cNvCxnSpPr>
          <p:nvPr/>
        </p:nvCxnSpPr>
        <p:spPr bwMode="auto">
          <a:xfrm rot="5400000">
            <a:off x="3929857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0" name="AutoShape 74"/>
          <p:cNvCxnSpPr>
            <a:cxnSpLocks noChangeShapeType="1"/>
            <a:stCxn id="30745" idx="2"/>
            <a:endCxn id="30750" idx="0"/>
          </p:cNvCxnSpPr>
          <p:nvPr/>
        </p:nvCxnSpPr>
        <p:spPr bwMode="auto">
          <a:xfrm rot="5400000">
            <a:off x="4745832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1" name="AutoShape 74"/>
          <p:cNvCxnSpPr>
            <a:cxnSpLocks noChangeShapeType="1"/>
            <a:stCxn id="30746" idx="2"/>
            <a:endCxn id="30751" idx="0"/>
          </p:cNvCxnSpPr>
          <p:nvPr/>
        </p:nvCxnSpPr>
        <p:spPr bwMode="auto">
          <a:xfrm rot="5400000">
            <a:off x="5562600" y="1412875"/>
            <a:ext cx="406400" cy="32702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2" name="AutoShape 74"/>
          <p:cNvCxnSpPr>
            <a:cxnSpLocks noChangeShapeType="1"/>
            <a:stCxn id="30750" idx="2"/>
            <a:endCxn id="30755" idx="0"/>
          </p:cNvCxnSpPr>
          <p:nvPr/>
        </p:nvCxnSpPr>
        <p:spPr bwMode="auto">
          <a:xfrm rot="5400000">
            <a:off x="2309019" y="3083719"/>
            <a:ext cx="438150" cy="157321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3" name="AutoShape 74"/>
          <p:cNvCxnSpPr>
            <a:cxnSpLocks noChangeShapeType="1"/>
            <a:stCxn id="30751" idx="2"/>
            <a:endCxn id="30756" idx="0"/>
          </p:cNvCxnSpPr>
          <p:nvPr/>
        </p:nvCxnSpPr>
        <p:spPr bwMode="auto">
          <a:xfrm rot="5400000">
            <a:off x="3095625" y="3054350"/>
            <a:ext cx="438150" cy="16319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4" name="AutoShape 74"/>
          <p:cNvCxnSpPr>
            <a:cxnSpLocks noChangeShapeType="1"/>
            <a:stCxn id="30756" idx="2"/>
            <a:endCxn id="30763" idx="0"/>
          </p:cNvCxnSpPr>
          <p:nvPr/>
        </p:nvCxnSpPr>
        <p:spPr bwMode="auto">
          <a:xfrm rot="5400000">
            <a:off x="1901032" y="4329906"/>
            <a:ext cx="43815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5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09600"/>
          </a:xfrm>
        </p:spPr>
        <p:txBody>
          <a:bodyPr/>
          <a:lstStyle/>
          <a:p>
            <a:r>
              <a:rPr lang="en-US" sz="2600" smtClean="0"/>
              <a:t>2</a:t>
            </a:r>
            <a:r>
              <a:rPr lang="en-US" sz="2600" baseline="30000" smtClean="0"/>
              <a:t>nd</a:t>
            </a:r>
            <a:r>
              <a:rPr lang="en-US" sz="2600" smtClean="0"/>
              <a:t> pass: threads 2 and 3 also don’t do anything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086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47" name="TextBox 56"/>
          <p:cNvSpPr txBox="1">
            <a:spLocks noChangeArrowheads="1"/>
          </p:cNvSpPr>
          <p:nvPr/>
        </p:nvSpPr>
        <p:spPr bwMode="auto">
          <a:xfrm>
            <a:off x="7102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7</a:t>
            </a: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62484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49" name="TextBox 59"/>
          <p:cNvSpPr txBox="1">
            <a:spLocks noChangeArrowheads="1"/>
          </p:cNvSpPr>
          <p:nvPr/>
        </p:nvSpPr>
        <p:spPr bwMode="auto">
          <a:xfrm>
            <a:off x="62642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6</a:t>
            </a: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5410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51" name="TextBox 62"/>
          <p:cNvSpPr txBox="1">
            <a:spLocks noChangeArrowheads="1"/>
          </p:cNvSpPr>
          <p:nvPr/>
        </p:nvSpPr>
        <p:spPr bwMode="auto">
          <a:xfrm>
            <a:off x="5426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5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46482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53" name="TextBox 65"/>
          <p:cNvSpPr txBox="1">
            <a:spLocks noChangeArrowheads="1"/>
          </p:cNvSpPr>
          <p:nvPr/>
        </p:nvSpPr>
        <p:spPr bwMode="auto">
          <a:xfrm>
            <a:off x="46640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4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38100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55" name="TextBox 67"/>
          <p:cNvSpPr txBox="1">
            <a:spLocks noChangeArrowheads="1"/>
          </p:cNvSpPr>
          <p:nvPr/>
        </p:nvSpPr>
        <p:spPr bwMode="auto">
          <a:xfrm>
            <a:off x="38258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3</a:t>
            </a: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29718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57" name="TextBox 71"/>
          <p:cNvSpPr txBox="1">
            <a:spLocks noChangeArrowheads="1"/>
          </p:cNvSpPr>
          <p:nvPr/>
        </p:nvSpPr>
        <p:spPr bwMode="auto">
          <a:xfrm>
            <a:off x="29876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2133600" y="2286000"/>
            <a:ext cx="685800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0" hangingPunct="0">
              <a:defRPr/>
            </a:pPr>
            <a:endParaRPr lang="en-US" sz="2000" dirty="0">
              <a:latin typeface="Courier New" charset="0"/>
              <a:cs typeface="+mn-cs"/>
            </a:endParaRP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1371600" y="2286000"/>
            <a:ext cx="685800" cy="31702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  <a:p>
            <a:endParaRPr lang="en-US" sz="2000">
              <a:latin typeface="Courier New" pitchFamily="49" charset="0"/>
            </a:endParaRPr>
          </a:p>
        </p:txBody>
      </p:sp>
      <p:sp>
        <p:nvSpPr>
          <p:cNvPr id="31760" name="TextBox 76"/>
          <p:cNvSpPr txBox="1">
            <a:spLocks noChangeArrowheads="1"/>
          </p:cNvSpPr>
          <p:nvPr/>
        </p:nvSpPr>
        <p:spPr bwMode="auto">
          <a:xfrm>
            <a:off x="1371600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31761" name="TextBox 77"/>
          <p:cNvSpPr txBox="1">
            <a:spLocks noChangeArrowheads="1"/>
          </p:cNvSpPr>
          <p:nvPr/>
        </p:nvSpPr>
        <p:spPr bwMode="auto">
          <a:xfrm>
            <a:off x="2149475" y="1828800"/>
            <a:ext cx="66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Thread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31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31763" name="Text Box 7"/>
          <p:cNvSpPr txBox="1">
            <a:spLocks noChangeArrowheads="1"/>
          </p:cNvSpPr>
          <p:nvPr/>
        </p:nvSpPr>
        <p:spPr bwMode="auto">
          <a:xfrm>
            <a:off x="1495425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1764" name="Text Box 8"/>
          <p:cNvSpPr txBox="1">
            <a:spLocks noChangeArrowheads="1"/>
          </p:cNvSpPr>
          <p:nvPr/>
        </p:nvSpPr>
        <p:spPr bwMode="auto">
          <a:xfrm>
            <a:off x="22526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1765" name="Text Box 9"/>
          <p:cNvSpPr txBox="1">
            <a:spLocks noChangeArrowheads="1"/>
          </p:cNvSpPr>
          <p:nvPr/>
        </p:nvSpPr>
        <p:spPr bwMode="auto">
          <a:xfrm>
            <a:off x="551656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1766" name="Text Box 10"/>
          <p:cNvSpPr txBox="1">
            <a:spLocks noChangeArrowheads="1"/>
          </p:cNvSpPr>
          <p:nvPr/>
        </p:nvSpPr>
        <p:spPr bwMode="auto">
          <a:xfrm>
            <a:off x="30686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1767" name="Text Box 11"/>
          <p:cNvSpPr txBox="1">
            <a:spLocks noChangeArrowheads="1"/>
          </p:cNvSpPr>
          <p:nvPr/>
        </p:nvSpPr>
        <p:spPr bwMode="auto">
          <a:xfrm>
            <a:off x="3884613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1768" name="Text Box 12"/>
          <p:cNvSpPr txBox="1">
            <a:spLocks noChangeArrowheads="1"/>
          </p:cNvSpPr>
          <p:nvPr/>
        </p:nvSpPr>
        <p:spPr bwMode="auto">
          <a:xfrm>
            <a:off x="47005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1769" name="Text Box 13"/>
          <p:cNvSpPr txBox="1">
            <a:spLocks noChangeArrowheads="1"/>
          </p:cNvSpPr>
          <p:nvPr/>
        </p:nvSpPr>
        <p:spPr bwMode="auto">
          <a:xfrm>
            <a:off x="633253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1770" name="Text Box 14"/>
          <p:cNvSpPr txBox="1">
            <a:spLocks noChangeArrowheads="1"/>
          </p:cNvSpPr>
          <p:nvPr/>
        </p:nvSpPr>
        <p:spPr bwMode="auto">
          <a:xfrm>
            <a:off x="7151688" y="243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1771" name="Text Box 15"/>
          <p:cNvSpPr txBox="1">
            <a:spLocks noChangeArrowheads="1"/>
          </p:cNvSpPr>
          <p:nvPr/>
        </p:nvSpPr>
        <p:spPr bwMode="auto">
          <a:xfrm>
            <a:off x="1495425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1772" name="Text Box 16"/>
          <p:cNvSpPr txBox="1">
            <a:spLocks noChangeArrowheads="1"/>
          </p:cNvSpPr>
          <p:nvPr/>
        </p:nvSpPr>
        <p:spPr bwMode="auto">
          <a:xfrm>
            <a:off x="225266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1773" name="Text Box 17"/>
          <p:cNvSpPr txBox="1">
            <a:spLocks noChangeArrowheads="1"/>
          </p:cNvSpPr>
          <p:nvPr/>
        </p:nvSpPr>
        <p:spPr bwMode="auto">
          <a:xfrm>
            <a:off x="5516563" y="32512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74" name="Text Box 18"/>
          <p:cNvSpPr txBox="1">
            <a:spLocks noChangeArrowheads="1"/>
          </p:cNvSpPr>
          <p:nvPr/>
        </p:nvSpPr>
        <p:spPr bwMode="auto">
          <a:xfrm>
            <a:off x="3068638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31775" name="Text Box 19"/>
          <p:cNvSpPr txBox="1">
            <a:spLocks noChangeArrowheads="1"/>
          </p:cNvSpPr>
          <p:nvPr/>
        </p:nvSpPr>
        <p:spPr bwMode="auto">
          <a:xfrm>
            <a:off x="3884613" y="3251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1776" name="Text Box 20"/>
          <p:cNvSpPr txBox="1">
            <a:spLocks noChangeArrowheads="1"/>
          </p:cNvSpPr>
          <p:nvPr/>
        </p:nvSpPr>
        <p:spPr bwMode="auto">
          <a:xfrm>
            <a:off x="470058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77" name="Text Box 21"/>
          <p:cNvSpPr txBox="1">
            <a:spLocks noChangeArrowheads="1"/>
          </p:cNvSpPr>
          <p:nvPr/>
        </p:nvSpPr>
        <p:spPr bwMode="auto">
          <a:xfrm>
            <a:off x="6332538" y="32512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78" name="Text Box 22"/>
          <p:cNvSpPr txBox="1">
            <a:spLocks noChangeArrowheads="1"/>
          </p:cNvSpPr>
          <p:nvPr/>
        </p:nvSpPr>
        <p:spPr bwMode="auto">
          <a:xfrm>
            <a:off x="7151688" y="32512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79" name="Text Box 23"/>
          <p:cNvSpPr txBox="1">
            <a:spLocks noChangeArrowheads="1"/>
          </p:cNvSpPr>
          <p:nvPr/>
        </p:nvSpPr>
        <p:spPr bwMode="auto">
          <a:xfrm>
            <a:off x="1495425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31780" name="Text Box 24"/>
          <p:cNvSpPr txBox="1">
            <a:spLocks noChangeArrowheads="1"/>
          </p:cNvSpPr>
          <p:nvPr/>
        </p:nvSpPr>
        <p:spPr bwMode="auto">
          <a:xfrm>
            <a:off x="2252663" y="4089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16</a:t>
            </a:r>
          </a:p>
        </p:txBody>
      </p:sp>
      <p:sp>
        <p:nvSpPr>
          <p:cNvPr id="31781" name="Text Box 25"/>
          <p:cNvSpPr txBox="1">
            <a:spLocks noChangeArrowheads="1"/>
          </p:cNvSpPr>
          <p:nvPr/>
        </p:nvSpPr>
        <p:spPr bwMode="auto">
          <a:xfrm>
            <a:off x="5516563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2" name="Text Box 26"/>
          <p:cNvSpPr txBox="1">
            <a:spLocks noChangeArrowheads="1"/>
          </p:cNvSpPr>
          <p:nvPr/>
        </p:nvSpPr>
        <p:spPr bwMode="auto">
          <a:xfrm>
            <a:off x="306863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3" name="Text Box 27"/>
          <p:cNvSpPr txBox="1">
            <a:spLocks noChangeArrowheads="1"/>
          </p:cNvSpPr>
          <p:nvPr/>
        </p:nvSpPr>
        <p:spPr bwMode="auto">
          <a:xfrm>
            <a:off x="3884613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4" name="Text Box 28"/>
          <p:cNvSpPr txBox="1">
            <a:spLocks noChangeArrowheads="1"/>
          </p:cNvSpPr>
          <p:nvPr/>
        </p:nvSpPr>
        <p:spPr bwMode="auto">
          <a:xfrm>
            <a:off x="4700588" y="4089400"/>
            <a:ext cx="493712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5" name="Text Box 29"/>
          <p:cNvSpPr txBox="1">
            <a:spLocks noChangeArrowheads="1"/>
          </p:cNvSpPr>
          <p:nvPr/>
        </p:nvSpPr>
        <p:spPr bwMode="auto">
          <a:xfrm>
            <a:off x="6332538" y="40894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6" name="Text Box 30"/>
          <p:cNvSpPr txBox="1">
            <a:spLocks noChangeArrowheads="1"/>
          </p:cNvSpPr>
          <p:nvPr/>
        </p:nvSpPr>
        <p:spPr bwMode="auto">
          <a:xfrm>
            <a:off x="7151688" y="4089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7" name="Text Box 31"/>
          <p:cNvSpPr txBox="1">
            <a:spLocks noChangeArrowheads="1"/>
          </p:cNvSpPr>
          <p:nvPr/>
        </p:nvSpPr>
        <p:spPr bwMode="auto">
          <a:xfrm>
            <a:off x="1495425" y="4927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31788" name="Text Box 32"/>
          <p:cNvSpPr txBox="1">
            <a:spLocks noChangeArrowheads="1"/>
          </p:cNvSpPr>
          <p:nvPr/>
        </p:nvSpPr>
        <p:spPr bwMode="auto">
          <a:xfrm>
            <a:off x="225266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89" name="Text Box 33"/>
          <p:cNvSpPr txBox="1">
            <a:spLocks noChangeArrowheads="1"/>
          </p:cNvSpPr>
          <p:nvPr/>
        </p:nvSpPr>
        <p:spPr bwMode="auto">
          <a:xfrm>
            <a:off x="5516563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90" name="Text Box 34"/>
          <p:cNvSpPr txBox="1">
            <a:spLocks noChangeArrowheads="1"/>
          </p:cNvSpPr>
          <p:nvPr/>
        </p:nvSpPr>
        <p:spPr bwMode="auto">
          <a:xfrm>
            <a:off x="306863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91" name="Text Box 35"/>
          <p:cNvSpPr txBox="1">
            <a:spLocks noChangeArrowheads="1"/>
          </p:cNvSpPr>
          <p:nvPr/>
        </p:nvSpPr>
        <p:spPr bwMode="auto">
          <a:xfrm>
            <a:off x="3884613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92" name="Text Box 36"/>
          <p:cNvSpPr txBox="1">
            <a:spLocks noChangeArrowheads="1"/>
          </p:cNvSpPr>
          <p:nvPr/>
        </p:nvSpPr>
        <p:spPr bwMode="auto">
          <a:xfrm>
            <a:off x="470058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93" name="Text Box 37"/>
          <p:cNvSpPr txBox="1">
            <a:spLocks noChangeArrowheads="1"/>
          </p:cNvSpPr>
          <p:nvPr/>
        </p:nvSpPr>
        <p:spPr bwMode="auto">
          <a:xfrm>
            <a:off x="6332538" y="4927600"/>
            <a:ext cx="493712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1794" name="Text Box 38"/>
          <p:cNvSpPr txBox="1">
            <a:spLocks noChangeArrowheads="1"/>
          </p:cNvSpPr>
          <p:nvPr/>
        </p:nvSpPr>
        <p:spPr bwMode="auto">
          <a:xfrm>
            <a:off x="7151688" y="4927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31795" name="AutoShape 40"/>
          <p:cNvCxnSpPr>
            <a:cxnSpLocks noChangeShapeType="1"/>
          </p:cNvCxnSpPr>
          <p:nvPr/>
        </p:nvCxnSpPr>
        <p:spPr bwMode="auto">
          <a:xfrm>
            <a:off x="1852613" y="28448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96" name="AutoShape 74"/>
          <p:cNvCxnSpPr>
            <a:cxnSpLocks noChangeShapeType="1"/>
            <a:stCxn id="31768" idx="2"/>
            <a:endCxn id="31771" idx="0"/>
          </p:cNvCxnSpPr>
          <p:nvPr/>
        </p:nvCxnSpPr>
        <p:spPr bwMode="auto">
          <a:xfrm rot="5400000">
            <a:off x="3143251" y="1443037"/>
            <a:ext cx="406400" cy="3209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97" name="AutoShape 40"/>
          <p:cNvCxnSpPr>
            <a:cxnSpLocks noChangeShapeType="1"/>
            <a:stCxn id="31764" idx="2"/>
            <a:endCxn id="31772" idx="0"/>
          </p:cNvCxnSpPr>
          <p:nvPr/>
        </p:nvCxnSpPr>
        <p:spPr bwMode="auto">
          <a:xfrm rot="5400000">
            <a:off x="229711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98" name="AutoShape 40"/>
          <p:cNvCxnSpPr>
            <a:cxnSpLocks noChangeShapeType="1"/>
            <a:stCxn id="31766" idx="2"/>
            <a:endCxn id="31774" idx="0"/>
          </p:cNvCxnSpPr>
          <p:nvPr/>
        </p:nvCxnSpPr>
        <p:spPr bwMode="auto">
          <a:xfrm rot="5400000">
            <a:off x="3113088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99" name="AutoShape 40"/>
          <p:cNvCxnSpPr>
            <a:cxnSpLocks noChangeShapeType="1"/>
            <a:stCxn id="31767" idx="2"/>
            <a:endCxn id="31775" idx="0"/>
          </p:cNvCxnSpPr>
          <p:nvPr/>
        </p:nvCxnSpPr>
        <p:spPr bwMode="auto">
          <a:xfrm rot="5400000">
            <a:off x="3929063" y="3046412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0" name="AutoShape 40"/>
          <p:cNvCxnSpPr>
            <a:cxnSpLocks noChangeShapeType="1"/>
            <a:stCxn id="31771" idx="2"/>
            <a:endCxn id="31779" idx="0"/>
          </p:cNvCxnSpPr>
          <p:nvPr/>
        </p:nvCxnSpPr>
        <p:spPr bwMode="auto">
          <a:xfrm rot="5400000">
            <a:off x="1521619" y="38711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1" name="AutoShape 40"/>
          <p:cNvCxnSpPr>
            <a:cxnSpLocks noChangeShapeType="1"/>
            <a:stCxn id="31772" idx="2"/>
            <a:endCxn id="31780" idx="0"/>
          </p:cNvCxnSpPr>
          <p:nvPr/>
        </p:nvCxnSpPr>
        <p:spPr bwMode="auto">
          <a:xfrm rot="5400000">
            <a:off x="2278857" y="3871119"/>
            <a:ext cx="4381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2" name="AutoShape 40"/>
          <p:cNvCxnSpPr>
            <a:cxnSpLocks noChangeShapeType="1"/>
            <a:stCxn id="31779" idx="2"/>
            <a:endCxn id="31787" idx="0"/>
          </p:cNvCxnSpPr>
          <p:nvPr/>
        </p:nvCxnSpPr>
        <p:spPr bwMode="auto">
          <a:xfrm rot="5400000">
            <a:off x="1521619" y="47093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3" name="AutoShape 74"/>
          <p:cNvCxnSpPr>
            <a:cxnSpLocks noChangeShapeType="1"/>
            <a:stCxn id="31765" idx="2"/>
            <a:endCxn id="31772" idx="0"/>
          </p:cNvCxnSpPr>
          <p:nvPr/>
        </p:nvCxnSpPr>
        <p:spPr bwMode="auto">
          <a:xfrm rot="5400000">
            <a:off x="3929857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4" name="AutoShape 74"/>
          <p:cNvCxnSpPr>
            <a:cxnSpLocks noChangeShapeType="1"/>
            <a:stCxn id="31769" idx="2"/>
            <a:endCxn id="31774" idx="0"/>
          </p:cNvCxnSpPr>
          <p:nvPr/>
        </p:nvCxnSpPr>
        <p:spPr bwMode="auto">
          <a:xfrm rot="5400000">
            <a:off x="4745832" y="1413668"/>
            <a:ext cx="406400" cy="326866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5" name="AutoShape 74"/>
          <p:cNvCxnSpPr>
            <a:cxnSpLocks noChangeShapeType="1"/>
            <a:stCxn id="31770" idx="2"/>
            <a:endCxn id="31775" idx="0"/>
          </p:cNvCxnSpPr>
          <p:nvPr/>
        </p:nvCxnSpPr>
        <p:spPr bwMode="auto">
          <a:xfrm rot="5400000">
            <a:off x="5562600" y="1412875"/>
            <a:ext cx="406400" cy="32702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6" name="AutoShape 74"/>
          <p:cNvCxnSpPr>
            <a:cxnSpLocks noChangeShapeType="1"/>
            <a:stCxn id="31774" idx="2"/>
            <a:endCxn id="31779" idx="0"/>
          </p:cNvCxnSpPr>
          <p:nvPr/>
        </p:nvCxnSpPr>
        <p:spPr bwMode="auto">
          <a:xfrm rot="5400000">
            <a:off x="2309019" y="3083719"/>
            <a:ext cx="438150" cy="157321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7" name="AutoShape 74"/>
          <p:cNvCxnSpPr>
            <a:cxnSpLocks noChangeShapeType="1"/>
            <a:stCxn id="31775" idx="2"/>
            <a:endCxn id="31780" idx="0"/>
          </p:cNvCxnSpPr>
          <p:nvPr/>
        </p:nvCxnSpPr>
        <p:spPr bwMode="auto">
          <a:xfrm rot="5400000">
            <a:off x="3095625" y="3054350"/>
            <a:ext cx="438150" cy="16319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8" name="AutoShape 74"/>
          <p:cNvCxnSpPr>
            <a:cxnSpLocks noChangeShapeType="1"/>
            <a:stCxn id="31780" idx="2"/>
            <a:endCxn id="31787" idx="0"/>
          </p:cNvCxnSpPr>
          <p:nvPr/>
        </p:nvCxnSpPr>
        <p:spPr bwMode="auto">
          <a:xfrm rot="5400000">
            <a:off x="1901032" y="4329906"/>
            <a:ext cx="438150" cy="757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809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09600"/>
          </a:xfrm>
        </p:spPr>
        <p:txBody>
          <a:bodyPr/>
          <a:lstStyle/>
          <a:p>
            <a:r>
              <a:rPr lang="en-US" sz="2600" smtClean="0"/>
              <a:t>3</a:t>
            </a:r>
            <a:r>
              <a:rPr lang="en-US" sz="2600" baseline="30000" smtClean="0"/>
              <a:t>rd</a:t>
            </a:r>
            <a:r>
              <a:rPr lang="en-US" sz="2600" smtClean="0"/>
              <a:t> pass: thread 1 also doesn’t do anything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grpSp>
        <p:nvGrpSpPr>
          <p:cNvPr id="32771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32832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3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4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5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6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7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8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39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840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1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2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3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4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5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6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7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8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49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0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1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2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3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4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5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6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7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8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59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0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1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2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3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4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5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6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7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8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69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70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71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32872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3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4" name="AutoShape 44"/>
            <p:cNvCxnSpPr>
              <a:cxnSpLocks noChangeShapeType="1"/>
              <a:stCxn id="32845" idx="2"/>
              <a:endCxn id="32853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5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6" name="AutoShape 74"/>
            <p:cNvCxnSpPr>
              <a:cxnSpLocks noChangeShapeType="1"/>
              <a:stCxn id="32841" idx="2"/>
              <a:endCxn id="32848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7" name="AutoShape 74"/>
            <p:cNvCxnSpPr>
              <a:cxnSpLocks noChangeShapeType="1"/>
              <a:stCxn id="32844" idx="2"/>
              <a:endCxn id="32851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8" name="AutoShape 74"/>
            <p:cNvCxnSpPr>
              <a:cxnSpLocks noChangeShapeType="1"/>
              <a:stCxn id="32842" idx="2"/>
              <a:endCxn id="32853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79" name="AutoShape 74"/>
            <p:cNvCxnSpPr>
              <a:cxnSpLocks noChangeShapeType="1"/>
              <a:stCxn id="32847" idx="2"/>
              <a:endCxn id="32854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80" name="AutoShape 40"/>
            <p:cNvCxnSpPr>
              <a:cxnSpLocks noChangeShapeType="1"/>
              <a:stCxn id="32848" idx="2"/>
              <a:endCxn id="32856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81" name="AutoShape 74"/>
            <p:cNvCxnSpPr>
              <a:cxnSpLocks noChangeShapeType="1"/>
              <a:stCxn id="32851" idx="2"/>
              <a:endCxn id="32856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82" name="AutoShape 40"/>
            <p:cNvCxnSpPr>
              <a:cxnSpLocks noChangeShapeType="1"/>
              <a:stCxn id="32853" idx="2"/>
              <a:endCxn id="32861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83" name="AutoShape 74"/>
            <p:cNvCxnSpPr>
              <a:cxnSpLocks noChangeShapeType="1"/>
              <a:stCxn id="32854" idx="2"/>
              <a:endCxn id="32861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84" name="AutoShape 74"/>
            <p:cNvCxnSpPr>
              <a:cxnSpLocks noChangeShapeType="1"/>
              <a:stCxn id="32861" idx="2"/>
              <a:endCxn id="32864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85" name="AutoShape 40"/>
            <p:cNvCxnSpPr>
              <a:cxnSpLocks noChangeShapeType="1"/>
              <a:stCxn id="32856" idx="2"/>
              <a:endCxn id="32864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772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32778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79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0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1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2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3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5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32786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87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88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89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0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1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2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3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4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5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6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7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8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799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0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1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2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3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4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5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6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7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8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09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0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1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2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3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4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5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6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32817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32818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19" name="AutoShape 74"/>
            <p:cNvCxnSpPr>
              <a:cxnSpLocks noChangeShapeType="1"/>
              <a:stCxn id="32791" idx="2"/>
              <a:endCxn id="32794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0" name="AutoShape 40"/>
            <p:cNvCxnSpPr>
              <a:cxnSpLocks noChangeShapeType="1"/>
              <a:stCxn id="32787" idx="2"/>
              <a:endCxn id="32795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1" name="AutoShape 40"/>
            <p:cNvCxnSpPr>
              <a:cxnSpLocks noChangeShapeType="1"/>
              <a:stCxn id="32789" idx="2"/>
              <a:endCxn id="32797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2" name="AutoShape 40"/>
            <p:cNvCxnSpPr>
              <a:cxnSpLocks noChangeShapeType="1"/>
              <a:stCxn id="32790" idx="2"/>
              <a:endCxn id="32798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3" name="AutoShape 40"/>
            <p:cNvCxnSpPr>
              <a:cxnSpLocks noChangeShapeType="1"/>
              <a:stCxn id="32794" idx="2"/>
              <a:endCxn id="32802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4" name="AutoShape 40"/>
            <p:cNvCxnSpPr>
              <a:cxnSpLocks noChangeShapeType="1"/>
              <a:stCxn id="32795" idx="2"/>
              <a:endCxn id="32803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5" name="AutoShape 40"/>
            <p:cNvCxnSpPr>
              <a:cxnSpLocks noChangeShapeType="1"/>
              <a:stCxn id="32802" idx="2"/>
              <a:endCxn id="32810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6" name="AutoShape 74"/>
            <p:cNvCxnSpPr>
              <a:cxnSpLocks noChangeShapeType="1"/>
              <a:stCxn id="32788" idx="2"/>
              <a:endCxn id="32795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7" name="AutoShape 74"/>
            <p:cNvCxnSpPr>
              <a:cxnSpLocks noChangeShapeType="1"/>
              <a:stCxn id="32792" idx="2"/>
              <a:endCxn id="32797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8" name="AutoShape 74"/>
            <p:cNvCxnSpPr>
              <a:cxnSpLocks noChangeShapeType="1"/>
              <a:stCxn id="32793" idx="2"/>
              <a:endCxn id="32798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29" name="AutoShape 74"/>
            <p:cNvCxnSpPr>
              <a:cxnSpLocks noChangeShapeType="1"/>
              <a:stCxn id="32797" idx="2"/>
              <a:endCxn id="32802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0" name="AutoShape 74"/>
            <p:cNvCxnSpPr>
              <a:cxnSpLocks noChangeShapeType="1"/>
              <a:stCxn id="32798" idx="2"/>
              <a:endCxn id="32803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1" name="AutoShape 74"/>
            <p:cNvCxnSpPr>
              <a:cxnSpLocks noChangeShapeType="1"/>
              <a:stCxn id="32803" idx="2"/>
              <a:endCxn id="32810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3" name="TextBox 141"/>
          <p:cNvSpPr txBox="1">
            <a:spLocks noChangeArrowheads="1"/>
          </p:cNvSpPr>
          <p:nvPr/>
        </p:nvSpPr>
        <p:spPr bwMode="auto">
          <a:xfrm>
            <a:off x="838200" y="3352800"/>
            <a:ext cx="3244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/>
              <a:t>0        1        2        3       4        5        6        7</a:t>
            </a:r>
          </a:p>
        </p:txBody>
      </p:sp>
      <p:sp>
        <p:nvSpPr>
          <p:cNvPr id="32774" name="TextBox 142"/>
          <p:cNvSpPr txBox="1">
            <a:spLocks noChangeArrowheads="1"/>
          </p:cNvSpPr>
          <p:nvPr/>
        </p:nvSpPr>
        <p:spPr bwMode="auto">
          <a:xfrm>
            <a:off x="5105400" y="3352800"/>
            <a:ext cx="3244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/>
              <a:t>0        1        2        3       4        5        6        7</a:t>
            </a:r>
          </a:p>
        </p:txBody>
      </p:sp>
      <p:sp>
        <p:nvSpPr>
          <p:cNvPr id="3277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828800"/>
          </a:xfrm>
        </p:spPr>
        <p:txBody>
          <a:bodyPr/>
          <a:lstStyle/>
          <a:p>
            <a:r>
              <a:rPr lang="en-US" smtClean="0"/>
              <a:t>What is the difference?</a:t>
            </a:r>
          </a:p>
        </p:txBody>
      </p:sp>
      <p:sp>
        <p:nvSpPr>
          <p:cNvPr id="32776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32777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r>
              <a:rPr lang="en-US" smtClean="0"/>
              <a:t>What is the difference?</a:t>
            </a:r>
          </a:p>
        </p:txBody>
      </p:sp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4648200" y="4038600"/>
            <a:ext cx="441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(t &lt; stride)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partialSum[t] += 	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  partialSum[t + stride];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76200" y="4038600"/>
            <a:ext cx="441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partialSum[t] += 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  partialSum[t + stride];</a:t>
            </a:r>
          </a:p>
        </p:txBody>
      </p:sp>
      <p:sp>
        <p:nvSpPr>
          <p:cNvPr id="33798" name="TextBox 147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33799" name="TextBox 148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Warp Partitioning</a:t>
            </a:r>
            <a:r>
              <a:rPr lang="en-US" smtClean="0"/>
              <a:t>:  how threads from a block are divided into warps</a:t>
            </a:r>
          </a:p>
          <a:p>
            <a:r>
              <a:rPr lang="en-US" smtClean="0"/>
              <a:t>Knowledge of warp partitioning can be used to:</a:t>
            </a:r>
          </a:p>
          <a:p>
            <a:pPr lvl="1"/>
            <a:r>
              <a:rPr lang="en-US" smtClean="0"/>
              <a:t>Minimize divergent branches</a:t>
            </a:r>
          </a:p>
          <a:p>
            <a:pPr lvl="1"/>
            <a:r>
              <a:rPr lang="en-US" smtClean="0"/>
              <a:t>Retire warps early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2057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Partition based on </a:t>
            </a:r>
            <a:r>
              <a:rPr lang="en-US" i="1" dirty="0" smtClean="0">
                <a:solidFill>
                  <a:srgbClr val="FF0000"/>
                </a:solidFill>
              </a:rPr>
              <a:t>consecutive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increasing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threadIdx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2057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1D Block</a:t>
            </a:r>
          </a:p>
          <a:p>
            <a:pPr lvl="1">
              <a:defRPr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.x</a:t>
            </a:r>
            <a:r>
              <a:rPr lang="en-US" dirty="0" smtClean="0"/>
              <a:t> between 0 and 512 (G80/GT200)</a:t>
            </a:r>
          </a:p>
          <a:p>
            <a:pPr lvl="1">
              <a:defRPr/>
            </a:pPr>
            <a:r>
              <a:rPr lang="en-US" dirty="0" smtClean="0"/>
              <a:t>Warp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lvl="2">
              <a:defRPr/>
            </a:pPr>
            <a:r>
              <a:rPr lang="en-US" dirty="0" smtClean="0"/>
              <a:t>Starts with thread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32n</a:t>
            </a:r>
          </a:p>
          <a:p>
            <a:pPr lvl="2">
              <a:defRPr/>
            </a:pPr>
            <a:r>
              <a:rPr lang="en-US" dirty="0" smtClean="0"/>
              <a:t>Ends with thread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32(n + 1) – 1</a:t>
            </a:r>
          </a:p>
          <a:p>
            <a:pPr lvl="1">
              <a:defRPr/>
            </a:pPr>
            <a:r>
              <a:rPr lang="en-US" dirty="0" smtClean="0"/>
              <a:t>Last warp is padded if block size is not a multiple of 32</a:t>
            </a:r>
          </a:p>
        </p:txBody>
      </p:sp>
      <p:grpSp>
        <p:nvGrpSpPr>
          <p:cNvPr id="37892" name="Group 12"/>
          <p:cNvGrpSpPr>
            <a:grpSpLocks/>
          </p:cNvGrpSpPr>
          <p:nvPr/>
        </p:nvGrpSpPr>
        <p:grpSpPr bwMode="auto">
          <a:xfrm>
            <a:off x="1828800" y="5867400"/>
            <a:ext cx="5486400" cy="674688"/>
            <a:chOff x="1219200" y="4038600"/>
            <a:chExt cx="5486400" cy="674132"/>
          </a:xfrm>
        </p:grpSpPr>
        <p:sp>
          <p:nvSpPr>
            <p:cNvPr id="37893" name="TextBox 3"/>
            <p:cNvSpPr txBox="1">
              <a:spLocks noChangeArrowheads="1"/>
            </p:cNvSpPr>
            <p:nvPr/>
          </p:nvSpPr>
          <p:spPr bwMode="auto">
            <a:xfrm>
              <a:off x="1219200" y="4343400"/>
              <a:ext cx="106680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/>
                <a:t>0…31</a:t>
              </a:r>
            </a:p>
          </p:txBody>
        </p:sp>
        <p:sp>
          <p:nvSpPr>
            <p:cNvPr id="37894" name="TextBox 4"/>
            <p:cNvSpPr txBox="1">
              <a:spLocks noChangeArrowheads="1"/>
            </p:cNvSpPr>
            <p:nvPr/>
          </p:nvSpPr>
          <p:spPr bwMode="auto">
            <a:xfrm>
              <a:off x="2514600" y="4343400"/>
              <a:ext cx="106680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/>
                <a:t>32...63</a:t>
              </a:r>
            </a:p>
          </p:txBody>
        </p:sp>
        <p:sp>
          <p:nvSpPr>
            <p:cNvPr id="37895" name="TextBox 5"/>
            <p:cNvSpPr txBox="1">
              <a:spLocks noChangeArrowheads="1"/>
            </p:cNvSpPr>
            <p:nvPr/>
          </p:nvSpPr>
          <p:spPr bwMode="auto">
            <a:xfrm>
              <a:off x="3810000" y="4343400"/>
              <a:ext cx="106680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/>
                <a:t>64...95</a:t>
              </a:r>
            </a:p>
          </p:txBody>
        </p:sp>
        <p:sp>
          <p:nvSpPr>
            <p:cNvPr id="37896" name="TextBox 6"/>
            <p:cNvSpPr txBox="1">
              <a:spLocks noChangeArrowheads="1"/>
            </p:cNvSpPr>
            <p:nvPr/>
          </p:nvSpPr>
          <p:spPr bwMode="auto">
            <a:xfrm>
              <a:off x="5105400" y="4343400"/>
              <a:ext cx="1066800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/>
                <a:t>96...127</a:t>
              </a:r>
            </a:p>
          </p:txBody>
        </p:sp>
        <p:sp>
          <p:nvSpPr>
            <p:cNvPr id="37897" name="TextBox 7"/>
            <p:cNvSpPr txBox="1">
              <a:spLocks noChangeArrowheads="1"/>
            </p:cNvSpPr>
            <p:nvPr/>
          </p:nvSpPr>
          <p:spPr bwMode="auto">
            <a:xfrm>
              <a:off x="1375061" y="4038600"/>
              <a:ext cx="7550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400"/>
                <a:t>Warp 0</a:t>
              </a:r>
            </a:p>
          </p:txBody>
        </p:sp>
        <p:sp>
          <p:nvSpPr>
            <p:cNvPr id="37898" name="TextBox 8"/>
            <p:cNvSpPr txBox="1">
              <a:spLocks noChangeArrowheads="1"/>
            </p:cNvSpPr>
            <p:nvPr/>
          </p:nvSpPr>
          <p:spPr bwMode="auto">
            <a:xfrm>
              <a:off x="2670461" y="4038600"/>
              <a:ext cx="7550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400"/>
                <a:t>Warp 1</a:t>
              </a:r>
            </a:p>
          </p:txBody>
        </p:sp>
        <p:sp>
          <p:nvSpPr>
            <p:cNvPr id="37899" name="TextBox 9"/>
            <p:cNvSpPr txBox="1">
              <a:spLocks noChangeArrowheads="1"/>
            </p:cNvSpPr>
            <p:nvPr/>
          </p:nvSpPr>
          <p:spPr bwMode="auto">
            <a:xfrm>
              <a:off x="3965861" y="4038600"/>
              <a:ext cx="7550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400"/>
                <a:t>Warp 2</a:t>
              </a:r>
            </a:p>
          </p:txBody>
        </p:sp>
        <p:sp>
          <p:nvSpPr>
            <p:cNvPr id="37900" name="TextBox 10"/>
            <p:cNvSpPr txBox="1">
              <a:spLocks noChangeArrowheads="1"/>
            </p:cNvSpPr>
            <p:nvPr/>
          </p:nvSpPr>
          <p:spPr bwMode="auto">
            <a:xfrm>
              <a:off x="5261261" y="4038600"/>
              <a:ext cx="7550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1400"/>
                <a:t>Warp 3</a:t>
              </a:r>
            </a:p>
          </p:txBody>
        </p:sp>
        <p:sp>
          <p:nvSpPr>
            <p:cNvPr id="37901" name="TextBox 11"/>
            <p:cNvSpPr txBox="1">
              <a:spLocks noChangeArrowheads="1"/>
            </p:cNvSpPr>
            <p:nvPr/>
          </p:nvSpPr>
          <p:spPr bwMode="auto">
            <a:xfrm>
              <a:off x="6290102" y="4343400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…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2057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2D Block</a:t>
            </a:r>
          </a:p>
          <a:p>
            <a:pPr lvl="1">
              <a:defRPr/>
            </a:pPr>
            <a:r>
              <a:rPr lang="en-US" dirty="0" smtClean="0"/>
              <a:t>Increasing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dirty="0" smtClean="0"/>
              <a:t> means</a:t>
            </a:r>
          </a:p>
          <a:p>
            <a:pPr lvl="2">
              <a:defRPr/>
            </a:pPr>
            <a:r>
              <a:rPr lang="en-US" dirty="0" smtClean="0"/>
              <a:t>Increasing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.x</a:t>
            </a:r>
            <a:endParaRPr lang="en-US" dirty="0" smtClean="0">
              <a:cs typeface="Courier New" pitchFamily="49" charset="0"/>
            </a:endParaRPr>
          </a:p>
          <a:p>
            <a:pPr lvl="2">
              <a:defRPr/>
            </a:pPr>
            <a:r>
              <a:rPr lang="en-US" dirty="0" smtClean="0"/>
              <a:t>Starting with row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.y == 0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 http://courses.engr.illinois.edu/ece498/al/textbook/Chapter5-CudaPerformance.pdf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514600"/>
            <a:ext cx="6456363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2057400"/>
          </a:xfrm>
        </p:spPr>
        <p:txBody>
          <a:bodyPr/>
          <a:lstStyle/>
          <a:p>
            <a:r>
              <a:rPr lang="en-US" smtClean="0"/>
              <a:t>2D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2057400"/>
          </a:xfrm>
        </p:spPr>
        <p:txBody>
          <a:bodyPr/>
          <a:lstStyle/>
          <a:p>
            <a:r>
              <a:rPr lang="en-US" smtClean="0"/>
              <a:t>3D Block</a:t>
            </a:r>
          </a:p>
          <a:p>
            <a:pPr lvl="1"/>
            <a:r>
              <a:rPr lang="en-US" smtClean="0"/>
              <a:t>Start with </a:t>
            </a:r>
            <a:r>
              <a:rPr lang="en-US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.z == 0</a:t>
            </a:r>
            <a:endParaRPr lang="en-US" smtClean="0"/>
          </a:p>
          <a:p>
            <a:pPr lvl="1"/>
            <a:r>
              <a:rPr lang="en-US" smtClean="0"/>
              <a:t>Partition as a 2D block</a:t>
            </a:r>
          </a:p>
          <a:p>
            <a:pPr lvl="1"/>
            <a:r>
              <a:rPr lang="en-US" smtClean="0"/>
              <a:t>Increase </a:t>
            </a:r>
            <a:r>
              <a:rPr lang="en-US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.z</a:t>
            </a:r>
            <a:r>
              <a:rPr lang="en-US" smtClean="0"/>
              <a:t> and repeat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Reduction Revisited</a:t>
            </a:r>
          </a:p>
          <a:p>
            <a:pPr eaLnBrk="1" hangingPunct="1"/>
            <a:r>
              <a:rPr lang="en-US" dirty="0" smtClean="0"/>
              <a:t>Warp Partitioning</a:t>
            </a:r>
          </a:p>
          <a:p>
            <a:pPr eaLnBrk="1" hangingPunct="1"/>
            <a:r>
              <a:rPr lang="en-US" dirty="0" smtClean="0"/>
              <a:t>Memory Coalescing</a:t>
            </a:r>
          </a:p>
          <a:p>
            <a:pPr eaLnBrk="1" hangingPunct="1"/>
            <a:r>
              <a:rPr lang="en-US" dirty="0" smtClean="0"/>
              <a:t>Bank Conflicts</a:t>
            </a:r>
          </a:p>
          <a:p>
            <a:pPr eaLnBrk="1" hangingPunct="1"/>
            <a:r>
              <a:rPr lang="en-US" dirty="0" smtClean="0"/>
              <a:t>Dynamic Partitioning of SM Resources</a:t>
            </a:r>
          </a:p>
          <a:p>
            <a:pPr eaLnBrk="1" hangingPunct="1"/>
            <a:r>
              <a:rPr lang="en-US" dirty="0" smtClean="0"/>
              <a:t>Data Prefetching</a:t>
            </a:r>
          </a:p>
          <a:p>
            <a:pPr eaLnBrk="1" hangingPunct="1"/>
            <a:r>
              <a:rPr lang="en-US" dirty="0" smtClean="0"/>
              <a:t>Instruction Mix</a:t>
            </a:r>
          </a:p>
          <a:p>
            <a:pPr eaLnBrk="1" hangingPunct="1"/>
            <a:r>
              <a:rPr lang="en-US" dirty="0" smtClean="0"/>
              <a:t>Loop Unrolling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from:  http://bps10.idav.ucdavis.edu/talks/03-fatahalian_gpuArchTeraflop_BPS_SIGGRAPH2010.pdf </a:t>
            </a:r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83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Divergent branches are within a warp!</a:t>
            </a:r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2590800"/>
            <a:ext cx="6380162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14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warpSize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32</a:t>
            </a:r>
            <a:r>
              <a:rPr lang="en-US" dirty="0" smtClean="0"/>
              <a:t>, does any warp have a divergent branch with this code:</a:t>
            </a:r>
            <a:endParaRPr lang="en-US" dirty="0"/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914400" y="3581400"/>
            <a:ext cx="510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 &gt; 15)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14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any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warpSize </a:t>
            </a:r>
            <a:r>
              <a:rPr lang="en-US" dirty="0" smtClean="0">
                <a:solidFill>
                  <a:schemeClr val="tx2"/>
                </a:solidFill>
                <a:latin typeface="Courier New" charset="0"/>
              </a:rPr>
              <a:t>&gt; 1</a:t>
            </a:r>
            <a:r>
              <a:rPr lang="en-US" dirty="0" smtClean="0"/>
              <a:t>, does any warp have a divergent branch with this code:</a:t>
            </a:r>
            <a:endParaRPr lang="en-US" dirty="0"/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914400" y="35814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threadIdx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.x &gt;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warpSize 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</a:rPr>
              <a:t>- 1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 </a:t>
            </a:r>
            <a:r>
              <a:rPr lang="en-US" sz="2800" kern="0" dirty="0">
                <a:solidFill>
                  <a:srgbClr val="008000"/>
                </a:solidFill>
                <a:latin typeface="Courier New" charset="0"/>
                <a:cs typeface="+mn-cs"/>
              </a:rPr>
              <a:t>// ...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4800600" y="4114800"/>
            <a:ext cx="23622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228600" y="4114800"/>
            <a:ext cx="40386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50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4506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r>
              <a:rPr lang="en-US" smtClean="0"/>
              <a:t>Given knowledge of warp partitioning, which parallel reduction is better?</a:t>
            </a:r>
          </a:p>
        </p:txBody>
      </p:sp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4648200" y="4038600"/>
            <a:ext cx="441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(t &lt; stride)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partialSum[t] += 	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  partialSum[t + stride];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76200" y="4038600"/>
            <a:ext cx="441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partialSum[t] += 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  partialSum[t + stride];</a:t>
            </a:r>
          </a:p>
        </p:txBody>
      </p:sp>
      <p:sp>
        <p:nvSpPr>
          <p:cNvPr id="45064" name="TextBox 147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45065" name="TextBox 148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46083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46158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59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0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1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2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3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4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5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66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67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68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69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0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1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2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3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4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5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6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7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8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79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0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1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2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3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4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5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6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7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8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89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0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1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2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3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4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5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6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97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6198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99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0" name="AutoShape 44"/>
            <p:cNvCxnSpPr>
              <a:cxnSpLocks noChangeShapeType="1"/>
              <a:stCxn id="46171" idx="2"/>
              <a:endCxn id="46179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1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2" name="AutoShape 74"/>
            <p:cNvCxnSpPr>
              <a:cxnSpLocks noChangeShapeType="1"/>
              <a:stCxn id="46167" idx="2"/>
              <a:endCxn id="46174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3" name="AutoShape 74"/>
            <p:cNvCxnSpPr>
              <a:cxnSpLocks noChangeShapeType="1"/>
              <a:stCxn id="46170" idx="2"/>
              <a:endCxn id="46177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4" name="AutoShape 74"/>
            <p:cNvCxnSpPr>
              <a:cxnSpLocks noChangeShapeType="1"/>
              <a:stCxn id="46168" idx="2"/>
              <a:endCxn id="46179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5" name="AutoShape 74"/>
            <p:cNvCxnSpPr>
              <a:cxnSpLocks noChangeShapeType="1"/>
              <a:stCxn id="46173" idx="2"/>
              <a:endCxn id="46180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6" name="AutoShape 40"/>
            <p:cNvCxnSpPr>
              <a:cxnSpLocks noChangeShapeType="1"/>
              <a:stCxn id="46174" idx="2"/>
              <a:endCxn id="46182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7" name="AutoShape 74"/>
            <p:cNvCxnSpPr>
              <a:cxnSpLocks noChangeShapeType="1"/>
              <a:stCxn id="46177" idx="2"/>
              <a:endCxn id="46182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8" name="AutoShape 40"/>
            <p:cNvCxnSpPr>
              <a:cxnSpLocks noChangeShapeType="1"/>
              <a:stCxn id="46179" idx="2"/>
              <a:endCxn id="46187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09" name="AutoShape 74"/>
            <p:cNvCxnSpPr>
              <a:cxnSpLocks noChangeShapeType="1"/>
              <a:stCxn id="46180" idx="2"/>
              <a:endCxn id="46187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10" name="AutoShape 74"/>
            <p:cNvCxnSpPr>
              <a:cxnSpLocks noChangeShapeType="1"/>
              <a:stCxn id="46187" idx="2"/>
              <a:endCxn id="46190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211" name="AutoShape 40"/>
            <p:cNvCxnSpPr>
              <a:cxnSpLocks noChangeShapeType="1"/>
              <a:stCxn id="46182" idx="2"/>
              <a:endCxn id="46190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6084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46104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05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06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07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08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09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10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11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6112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3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4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5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6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7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8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19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0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1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2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3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4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5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6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7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8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29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0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1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2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3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4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5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6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7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8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39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40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41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42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6143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6144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45" name="AutoShape 74"/>
            <p:cNvCxnSpPr>
              <a:cxnSpLocks noChangeShapeType="1"/>
              <a:stCxn id="46117" idx="2"/>
              <a:endCxn id="46120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46" name="AutoShape 40"/>
            <p:cNvCxnSpPr>
              <a:cxnSpLocks noChangeShapeType="1"/>
              <a:stCxn id="46113" idx="2"/>
              <a:endCxn id="46121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47" name="AutoShape 40"/>
            <p:cNvCxnSpPr>
              <a:cxnSpLocks noChangeShapeType="1"/>
              <a:stCxn id="46115" idx="2"/>
              <a:endCxn id="46123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48" name="AutoShape 40"/>
            <p:cNvCxnSpPr>
              <a:cxnSpLocks noChangeShapeType="1"/>
              <a:stCxn id="46116" idx="2"/>
              <a:endCxn id="46124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49" name="AutoShape 40"/>
            <p:cNvCxnSpPr>
              <a:cxnSpLocks noChangeShapeType="1"/>
              <a:stCxn id="46120" idx="2"/>
              <a:endCxn id="46128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0" name="AutoShape 40"/>
            <p:cNvCxnSpPr>
              <a:cxnSpLocks noChangeShapeType="1"/>
              <a:stCxn id="46121" idx="2"/>
              <a:endCxn id="46129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1" name="AutoShape 40"/>
            <p:cNvCxnSpPr>
              <a:cxnSpLocks noChangeShapeType="1"/>
              <a:stCxn id="46128" idx="2"/>
              <a:endCxn id="46136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2" name="AutoShape 74"/>
            <p:cNvCxnSpPr>
              <a:cxnSpLocks noChangeShapeType="1"/>
              <a:stCxn id="46114" idx="2"/>
              <a:endCxn id="46121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3" name="AutoShape 74"/>
            <p:cNvCxnSpPr>
              <a:cxnSpLocks noChangeShapeType="1"/>
              <a:stCxn id="46118" idx="2"/>
              <a:endCxn id="46123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4" name="AutoShape 74"/>
            <p:cNvCxnSpPr>
              <a:cxnSpLocks noChangeShapeType="1"/>
              <a:stCxn id="46119" idx="2"/>
              <a:endCxn id="46124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5" name="AutoShape 74"/>
            <p:cNvCxnSpPr>
              <a:cxnSpLocks noChangeShapeType="1"/>
              <a:stCxn id="46123" idx="2"/>
              <a:endCxn id="46128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6" name="AutoShape 74"/>
            <p:cNvCxnSpPr>
              <a:cxnSpLocks noChangeShapeType="1"/>
              <a:stCxn id="46124" idx="2"/>
              <a:endCxn id="46129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157" name="AutoShape 74"/>
            <p:cNvCxnSpPr>
              <a:cxnSpLocks noChangeShapeType="1"/>
              <a:stCxn id="46129" idx="2"/>
              <a:endCxn id="46136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085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46086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46087" name="TextBox 140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6088" name="TextBox 146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6089" name="TextBox 147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6090" name="TextBox 148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6091" name="Straight Connector 150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2" name="Straight Connector 152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3" name="Straight Connector 153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Straight Connector 154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5" name="TextBox 155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6096" name="TextBox 156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6097" name="TextBox 157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6098" name="TextBox 158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6099" name="Straight Connector 159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Straight Connector 160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Straight Connector 161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2" name="Straight Connector 162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Pretend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warpSize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47107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47188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89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0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1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2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3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4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5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96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97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98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99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0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1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2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3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4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5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6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7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8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09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0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1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2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3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4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5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6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7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8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19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0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1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2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3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4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5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6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227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7228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29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0" name="AutoShape 44"/>
            <p:cNvCxnSpPr>
              <a:cxnSpLocks noChangeShapeType="1"/>
              <a:stCxn id="47201" idx="2"/>
              <a:endCxn id="47209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1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2" name="AutoShape 74"/>
            <p:cNvCxnSpPr>
              <a:cxnSpLocks noChangeShapeType="1"/>
              <a:stCxn id="47197" idx="2"/>
              <a:endCxn id="47204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3" name="AutoShape 74"/>
            <p:cNvCxnSpPr>
              <a:cxnSpLocks noChangeShapeType="1"/>
              <a:stCxn id="47200" idx="2"/>
              <a:endCxn id="47207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4" name="AutoShape 74"/>
            <p:cNvCxnSpPr>
              <a:cxnSpLocks noChangeShapeType="1"/>
              <a:stCxn id="47198" idx="2"/>
              <a:endCxn id="47209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5" name="AutoShape 74"/>
            <p:cNvCxnSpPr>
              <a:cxnSpLocks noChangeShapeType="1"/>
              <a:stCxn id="47203" idx="2"/>
              <a:endCxn id="47210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6" name="AutoShape 40"/>
            <p:cNvCxnSpPr>
              <a:cxnSpLocks noChangeShapeType="1"/>
              <a:stCxn id="47204" idx="2"/>
              <a:endCxn id="47212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7" name="AutoShape 74"/>
            <p:cNvCxnSpPr>
              <a:cxnSpLocks noChangeShapeType="1"/>
              <a:stCxn id="47207" idx="2"/>
              <a:endCxn id="47212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8" name="AutoShape 40"/>
            <p:cNvCxnSpPr>
              <a:cxnSpLocks noChangeShapeType="1"/>
              <a:stCxn id="47209" idx="2"/>
              <a:endCxn id="47217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39" name="AutoShape 74"/>
            <p:cNvCxnSpPr>
              <a:cxnSpLocks noChangeShapeType="1"/>
              <a:stCxn id="47210" idx="2"/>
              <a:endCxn id="47217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40" name="AutoShape 74"/>
            <p:cNvCxnSpPr>
              <a:cxnSpLocks noChangeShapeType="1"/>
              <a:stCxn id="47217" idx="2"/>
              <a:endCxn id="47220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241" name="AutoShape 40"/>
            <p:cNvCxnSpPr>
              <a:cxnSpLocks noChangeShapeType="1"/>
              <a:stCxn id="47212" idx="2"/>
              <a:endCxn id="47220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108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47134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35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36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37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38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39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40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41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7142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3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4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5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6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7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8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49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0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1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2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3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4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5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6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7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8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59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0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1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2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3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4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5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6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7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8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69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70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71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72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7173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7174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75" name="AutoShape 74"/>
            <p:cNvCxnSpPr>
              <a:cxnSpLocks noChangeShapeType="1"/>
              <a:stCxn id="47147" idx="2"/>
              <a:endCxn id="47150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76" name="AutoShape 40"/>
            <p:cNvCxnSpPr>
              <a:cxnSpLocks noChangeShapeType="1"/>
              <a:stCxn id="47143" idx="2"/>
              <a:endCxn id="47151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77" name="AutoShape 40"/>
            <p:cNvCxnSpPr>
              <a:cxnSpLocks noChangeShapeType="1"/>
              <a:stCxn id="47145" idx="2"/>
              <a:endCxn id="47153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78" name="AutoShape 40"/>
            <p:cNvCxnSpPr>
              <a:cxnSpLocks noChangeShapeType="1"/>
              <a:stCxn id="47146" idx="2"/>
              <a:endCxn id="47154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79" name="AutoShape 40"/>
            <p:cNvCxnSpPr>
              <a:cxnSpLocks noChangeShapeType="1"/>
              <a:stCxn id="47150" idx="2"/>
              <a:endCxn id="47158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0" name="AutoShape 40"/>
            <p:cNvCxnSpPr>
              <a:cxnSpLocks noChangeShapeType="1"/>
              <a:stCxn id="47151" idx="2"/>
              <a:endCxn id="47159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1" name="AutoShape 40"/>
            <p:cNvCxnSpPr>
              <a:cxnSpLocks noChangeShapeType="1"/>
              <a:stCxn id="47158" idx="2"/>
              <a:endCxn id="47166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2" name="AutoShape 74"/>
            <p:cNvCxnSpPr>
              <a:cxnSpLocks noChangeShapeType="1"/>
              <a:stCxn id="47144" idx="2"/>
              <a:endCxn id="47151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3" name="AutoShape 74"/>
            <p:cNvCxnSpPr>
              <a:cxnSpLocks noChangeShapeType="1"/>
              <a:stCxn id="47148" idx="2"/>
              <a:endCxn id="47153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4" name="AutoShape 74"/>
            <p:cNvCxnSpPr>
              <a:cxnSpLocks noChangeShapeType="1"/>
              <a:stCxn id="47149" idx="2"/>
              <a:endCxn id="47154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5" name="AutoShape 74"/>
            <p:cNvCxnSpPr>
              <a:cxnSpLocks noChangeShapeType="1"/>
              <a:stCxn id="47153" idx="2"/>
              <a:endCxn id="47158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6" name="AutoShape 74"/>
            <p:cNvCxnSpPr>
              <a:cxnSpLocks noChangeShapeType="1"/>
              <a:stCxn id="47154" idx="2"/>
              <a:endCxn id="47159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87" name="AutoShape 74"/>
            <p:cNvCxnSpPr>
              <a:cxnSpLocks noChangeShapeType="1"/>
              <a:stCxn id="47159" idx="2"/>
              <a:endCxn id="47166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0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110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47111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47112" name="Oval 140"/>
          <p:cNvSpPr>
            <a:spLocks noChangeArrowheads="1"/>
          </p:cNvSpPr>
          <p:nvPr/>
        </p:nvSpPr>
        <p:spPr bwMode="auto">
          <a:xfrm>
            <a:off x="685800" y="40386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3" name="Oval 146"/>
          <p:cNvSpPr>
            <a:spLocks noChangeArrowheads="1"/>
          </p:cNvSpPr>
          <p:nvPr/>
        </p:nvSpPr>
        <p:spPr bwMode="auto">
          <a:xfrm>
            <a:off x="1524000" y="40386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4" name="Oval 147"/>
          <p:cNvSpPr>
            <a:spLocks noChangeArrowheads="1"/>
          </p:cNvSpPr>
          <p:nvPr/>
        </p:nvSpPr>
        <p:spPr bwMode="auto">
          <a:xfrm>
            <a:off x="2362200" y="40386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5" name="Oval 148"/>
          <p:cNvSpPr>
            <a:spLocks noChangeArrowheads="1"/>
          </p:cNvSpPr>
          <p:nvPr/>
        </p:nvSpPr>
        <p:spPr bwMode="auto">
          <a:xfrm>
            <a:off x="3200400" y="40386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6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7117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7118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7119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7120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1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4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7125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7126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7127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7128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1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2" name="TextBox 166"/>
          <p:cNvSpPr txBox="1">
            <a:spLocks noChangeArrowheads="1"/>
          </p:cNvSpPr>
          <p:nvPr/>
        </p:nvSpPr>
        <p:spPr bwMode="auto">
          <a:xfrm>
            <a:off x="-52388" y="4038600"/>
            <a:ext cx="814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4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branches</a:t>
            </a:r>
          </a:p>
        </p:txBody>
      </p:sp>
      <p:sp>
        <p:nvSpPr>
          <p:cNvPr id="47133" name="TextBox 167"/>
          <p:cNvSpPr txBox="1">
            <a:spLocks noChangeArrowheads="1"/>
          </p:cNvSpPr>
          <p:nvPr/>
        </p:nvSpPr>
        <p:spPr bwMode="auto">
          <a:xfrm>
            <a:off x="8329613" y="4038600"/>
            <a:ext cx="814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48131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48210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1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2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3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4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5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6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7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218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19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0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1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2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3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4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5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6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7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8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29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0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1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2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3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4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5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6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7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8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39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0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1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2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3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4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5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6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7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8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249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8250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1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2" name="AutoShape 44"/>
            <p:cNvCxnSpPr>
              <a:cxnSpLocks noChangeShapeType="1"/>
              <a:stCxn id="48223" idx="2"/>
              <a:endCxn id="48231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3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4" name="AutoShape 74"/>
            <p:cNvCxnSpPr>
              <a:cxnSpLocks noChangeShapeType="1"/>
              <a:stCxn id="48219" idx="2"/>
              <a:endCxn id="48226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5" name="AutoShape 74"/>
            <p:cNvCxnSpPr>
              <a:cxnSpLocks noChangeShapeType="1"/>
              <a:stCxn id="48222" idx="2"/>
              <a:endCxn id="48229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6" name="AutoShape 74"/>
            <p:cNvCxnSpPr>
              <a:cxnSpLocks noChangeShapeType="1"/>
              <a:stCxn id="48220" idx="2"/>
              <a:endCxn id="48231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7" name="AutoShape 74"/>
            <p:cNvCxnSpPr>
              <a:cxnSpLocks noChangeShapeType="1"/>
              <a:stCxn id="48225" idx="2"/>
              <a:endCxn id="48232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8" name="AutoShape 40"/>
            <p:cNvCxnSpPr>
              <a:cxnSpLocks noChangeShapeType="1"/>
              <a:stCxn id="48226" idx="2"/>
              <a:endCxn id="48234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59" name="AutoShape 74"/>
            <p:cNvCxnSpPr>
              <a:cxnSpLocks noChangeShapeType="1"/>
              <a:stCxn id="48229" idx="2"/>
              <a:endCxn id="48234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60" name="AutoShape 40"/>
            <p:cNvCxnSpPr>
              <a:cxnSpLocks noChangeShapeType="1"/>
              <a:stCxn id="48231" idx="2"/>
              <a:endCxn id="48239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61" name="AutoShape 74"/>
            <p:cNvCxnSpPr>
              <a:cxnSpLocks noChangeShapeType="1"/>
              <a:stCxn id="48232" idx="2"/>
              <a:endCxn id="48239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62" name="AutoShape 74"/>
            <p:cNvCxnSpPr>
              <a:cxnSpLocks noChangeShapeType="1"/>
              <a:stCxn id="48239" idx="2"/>
              <a:endCxn id="48242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63" name="AutoShape 40"/>
            <p:cNvCxnSpPr>
              <a:cxnSpLocks noChangeShapeType="1"/>
              <a:stCxn id="48234" idx="2"/>
              <a:endCxn id="48242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132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48156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57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58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59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60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61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62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63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8164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65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66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67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68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69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0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1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2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3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4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5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6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7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8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79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0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1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2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3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4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5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6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7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8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89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90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91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92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93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94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8195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8196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97" name="AutoShape 74"/>
            <p:cNvCxnSpPr>
              <a:cxnSpLocks noChangeShapeType="1"/>
              <a:stCxn id="48169" idx="2"/>
              <a:endCxn id="48172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98" name="AutoShape 40"/>
            <p:cNvCxnSpPr>
              <a:cxnSpLocks noChangeShapeType="1"/>
              <a:stCxn id="48165" idx="2"/>
              <a:endCxn id="48173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99" name="AutoShape 40"/>
            <p:cNvCxnSpPr>
              <a:cxnSpLocks noChangeShapeType="1"/>
              <a:stCxn id="48167" idx="2"/>
              <a:endCxn id="48175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0" name="AutoShape 40"/>
            <p:cNvCxnSpPr>
              <a:cxnSpLocks noChangeShapeType="1"/>
              <a:stCxn id="48168" idx="2"/>
              <a:endCxn id="48176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1" name="AutoShape 40"/>
            <p:cNvCxnSpPr>
              <a:cxnSpLocks noChangeShapeType="1"/>
              <a:stCxn id="48172" idx="2"/>
              <a:endCxn id="48180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2" name="AutoShape 40"/>
            <p:cNvCxnSpPr>
              <a:cxnSpLocks noChangeShapeType="1"/>
              <a:stCxn id="48173" idx="2"/>
              <a:endCxn id="48181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3" name="AutoShape 40"/>
            <p:cNvCxnSpPr>
              <a:cxnSpLocks noChangeShapeType="1"/>
              <a:stCxn id="48180" idx="2"/>
              <a:endCxn id="48188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4" name="AutoShape 74"/>
            <p:cNvCxnSpPr>
              <a:cxnSpLocks noChangeShapeType="1"/>
              <a:stCxn id="48166" idx="2"/>
              <a:endCxn id="48173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5" name="AutoShape 74"/>
            <p:cNvCxnSpPr>
              <a:cxnSpLocks noChangeShapeType="1"/>
              <a:stCxn id="48170" idx="2"/>
              <a:endCxn id="48175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6" name="AutoShape 74"/>
            <p:cNvCxnSpPr>
              <a:cxnSpLocks noChangeShapeType="1"/>
              <a:stCxn id="48171" idx="2"/>
              <a:endCxn id="48176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7" name="AutoShape 74"/>
            <p:cNvCxnSpPr>
              <a:cxnSpLocks noChangeShapeType="1"/>
              <a:stCxn id="48175" idx="2"/>
              <a:endCxn id="48180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8" name="AutoShape 74"/>
            <p:cNvCxnSpPr>
              <a:cxnSpLocks noChangeShapeType="1"/>
              <a:stCxn id="48176" idx="2"/>
              <a:endCxn id="48181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209" name="AutoShape 74"/>
            <p:cNvCxnSpPr>
              <a:cxnSpLocks noChangeShapeType="1"/>
              <a:stCxn id="48181" idx="2"/>
              <a:endCxn id="48188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13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134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48135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48136" name="Oval 140"/>
          <p:cNvSpPr>
            <a:spLocks noChangeArrowheads="1"/>
          </p:cNvSpPr>
          <p:nvPr/>
        </p:nvSpPr>
        <p:spPr bwMode="auto">
          <a:xfrm>
            <a:off x="685800" y="44958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8137" name="Oval 147"/>
          <p:cNvSpPr>
            <a:spLocks noChangeArrowheads="1"/>
          </p:cNvSpPr>
          <p:nvPr/>
        </p:nvSpPr>
        <p:spPr bwMode="auto">
          <a:xfrm>
            <a:off x="2362200" y="44958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8138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8139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8140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8141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8142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6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8147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8148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8149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8150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3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4" name="TextBox 166"/>
          <p:cNvSpPr txBox="1">
            <a:spLocks noChangeArrowheads="1"/>
          </p:cNvSpPr>
          <p:nvPr/>
        </p:nvSpPr>
        <p:spPr bwMode="auto">
          <a:xfrm>
            <a:off x="-52388" y="4535488"/>
            <a:ext cx="814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branches</a:t>
            </a:r>
          </a:p>
        </p:txBody>
      </p:sp>
      <p:sp>
        <p:nvSpPr>
          <p:cNvPr id="48155" name="TextBox 167"/>
          <p:cNvSpPr txBox="1">
            <a:spLocks noChangeArrowheads="1"/>
          </p:cNvSpPr>
          <p:nvPr/>
        </p:nvSpPr>
        <p:spPr bwMode="auto">
          <a:xfrm>
            <a:off x="8329613" y="4495800"/>
            <a:ext cx="814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49155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49234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35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36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37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38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39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40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41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242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3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4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5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6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7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8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49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0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1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2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3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4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5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6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7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8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59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0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1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2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3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4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5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6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7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8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69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70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71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72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73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9274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75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76" name="AutoShape 44"/>
            <p:cNvCxnSpPr>
              <a:cxnSpLocks noChangeShapeType="1"/>
              <a:stCxn id="49247" idx="2"/>
              <a:endCxn id="49255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77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78" name="AutoShape 74"/>
            <p:cNvCxnSpPr>
              <a:cxnSpLocks noChangeShapeType="1"/>
              <a:stCxn id="49243" idx="2"/>
              <a:endCxn id="49250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79" name="AutoShape 74"/>
            <p:cNvCxnSpPr>
              <a:cxnSpLocks noChangeShapeType="1"/>
              <a:stCxn id="49246" idx="2"/>
              <a:endCxn id="49253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0" name="AutoShape 74"/>
            <p:cNvCxnSpPr>
              <a:cxnSpLocks noChangeShapeType="1"/>
              <a:stCxn id="49244" idx="2"/>
              <a:endCxn id="49255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1" name="AutoShape 74"/>
            <p:cNvCxnSpPr>
              <a:cxnSpLocks noChangeShapeType="1"/>
              <a:stCxn id="49249" idx="2"/>
              <a:endCxn id="49256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2" name="AutoShape 40"/>
            <p:cNvCxnSpPr>
              <a:cxnSpLocks noChangeShapeType="1"/>
              <a:stCxn id="49250" idx="2"/>
              <a:endCxn id="49258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3" name="AutoShape 74"/>
            <p:cNvCxnSpPr>
              <a:cxnSpLocks noChangeShapeType="1"/>
              <a:stCxn id="49253" idx="2"/>
              <a:endCxn id="49258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4" name="AutoShape 40"/>
            <p:cNvCxnSpPr>
              <a:cxnSpLocks noChangeShapeType="1"/>
              <a:stCxn id="49255" idx="2"/>
              <a:endCxn id="49263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5" name="AutoShape 74"/>
            <p:cNvCxnSpPr>
              <a:cxnSpLocks noChangeShapeType="1"/>
              <a:stCxn id="49256" idx="2"/>
              <a:endCxn id="49263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6" name="AutoShape 74"/>
            <p:cNvCxnSpPr>
              <a:cxnSpLocks noChangeShapeType="1"/>
              <a:stCxn id="49263" idx="2"/>
              <a:endCxn id="49266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87" name="AutoShape 40"/>
            <p:cNvCxnSpPr>
              <a:cxnSpLocks noChangeShapeType="1"/>
              <a:stCxn id="49258" idx="2"/>
              <a:endCxn id="49266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9156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49180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1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2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3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4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5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6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7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49188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89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0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1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2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3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4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5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6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7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8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199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0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1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2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3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4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5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6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7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8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09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0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1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2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3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4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5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6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7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8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49219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49220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1" name="AutoShape 74"/>
            <p:cNvCxnSpPr>
              <a:cxnSpLocks noChangeShapeType="1"/>
              <a:stCxn id="49193" idx="2"/>
              <a:endCxn id="49196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2" name="AutoShape 40"/>
            <p:cNvCxnSpPr>
              <a:cxnSpLocks noChangeShapeType="1"/>
              <a:stCxn id="49189" idx="2"/>
              <a:endCxn id="49197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3" name="AutoShape 40"/>
            <p:cNvCxnSpPr>
              <a:cxnSpLocks noChangeShapeType="1"/>
              <a:stCxn id="49191" idx="2"/>
              <a:endCxn id="49199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4" name="AutoShape 40"/>
            <p:cNvCxnSpPr>
              <a:cxnSpLocks noChangeShapeType="1"/>
              <a:stCxn id="49192" idx="2"/>
              <a:endCxn id="49200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5" name="AutoShape 40"/>
            <p:cNvCxnSpPr>
              <a:cxnSpLocks noChangeShapeType="1"/>
              <a:stCxn id="49196" idx="2"/>
              <a:endCxn id="49204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6" name="AutoShape 40"/>
            <p:cNvCxnSpPr>
              <a:cxnSpLocks noChangeShapeType="1"/>
              <a:stCxn id="49197" idx="2"/>
              <a:endCxn id="49205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7" name="AutoShape 40"/>
            <p:cNvCxnSpPr>
              <a:cxnSpLocks noChangeShapeType="1"/>
              <a:stCxn id="49204" idx="2"/>
              <a:endCxn id="49212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8" name="AutoShape 74"/>
            <p:cNvCxnSpPr>
              <a:cxnSpLocks noChangeShapeType="1"/>
              <a:stCxn id="49190" idx="2"/>
              <a:endCxn id="49197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29" name="AutoShape 74"/>
            <p:cNvCxnSpPr>
              <a:cxnSpLocks noChangeShapeType="1"/>
              <a:stCxn id="49194" idx="2"/>
              <a:endCxn id="49199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30" name="AutoShape 74"/>
            <p:cNvCxnSpPr>
              <a:cxnSpLocks noChangeShapeType="1"/>
              <a:stCxn id="49195" idx="2"/>
              <a:endCxn id="49200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31" name="AutoShape 74"/>
            <p:cNvCxnSpPr>
              <a:cxnSpLocks noChangeShapeType="1"/>
              <a:stCxn id="49199" idx="2"/>
              <a:endCxn id="49204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32" name="AutoShape 74"/>
            <p:cNvCxnSpPr>
              <a:cxnSpLocks noChangeShapeType="1"/>
              <a:stCxn id="49200" idx="2"/>
              <a:endCxn id="49205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233" name="AutoShape 74"/>
            <p:cNvCxnSpPr>
              <a:cxnSpLocks noChangeShapeType="1"/>
              <a:stCxn id="49205" idx="2"/>
              <a:endCxn id="49212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15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158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49159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49160" name="Oval 140"/>
          <p:cNvSpPr>
            <a:spLocks noChangeArrowheads="1"/>
          </p:cNvSpPr>
          <p:nvPr/>
        </p:nvSpPr>
        <p:spPr bwMode="auto">
          <a:xfrm>
            <a:off x="685800" y="48768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9161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9162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9163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9164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9165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6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7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8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9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49170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49171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49172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49173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4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5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6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7" name="TextBox 166"/>
          <p:cNvSpPr txBox="1">
            <a:spLocks noChangeArrowheads="1"/>
          </p:cNvSpPr>
          <p:nvPr/>
        </p:nvSpPr>
        <p:spPr bwMode="auto">
          <a:xfrm>
            <a:off x="-52388" y="4916488"/>
            <a:ext cx="814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</a:t>
            </a:r>
          </a:p>
        </p:txBody>
      </p:sp>
      <p:sp>
        <p:nvSpPr>
          <p:cNvPr id="49178" name="TextBox 167"/>
          <p:cNvSpPr txBox="1">
            <a:spLocks noChangeArrowheads="1"/>
          </p:cNvSpPr>
          <p:nvPr/>
        </p:nvSpPr>
        <p:spPr bwMode="auto">
          <a:xfrm>
            <a:off x="8329613" y="4876800"/>
            <a:ext cx="814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</a:t>
            </a:r>
          </a:p>
        </p:txBody>
      </p:sp>
      <p:sp>
        <p:nvSpPr>
          <p:cNvPr id="49179" name="Oval 141"/>
          <p:cNvSpPr>
            <a:spLocks noChangeArrowheads="1"/>
          </p:cNvSpPr>
          <p:nvPr/>
        </p:nvSpPr>
        <p:spPr bwMode="auto">
          <a:xfrm>
            <a:off x="4953000" y="48768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50179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50260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1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2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3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4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5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6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7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68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69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0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1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2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3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4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5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6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7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8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79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0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1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2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3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4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5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6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7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8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89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0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1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2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3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4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5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6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7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8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99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0300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1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2" name="AutoShape 44"/>
            <p:cNvCxnSpPr>
              <a:cxnSpLocks noChangeShapeType="1"/>
              <a:stCxn id="50273" idx="2"/>
              <a:endCxn id="50281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3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4" name="AutoShape 74"/>
            <p:cNvCxnSpPr>
              <a:cxnSpLocks noChangeShapeType="1"/>
              <a:stCxn id="50269" idx="2"/>
              <a:endCxn id="50276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5" name="AutoShape 74"/>
            <p:cNvCxnSpPr>
              <a:cxnSpLocks noChangeShapeType="1"/>
              <a:stCxn id="50272" idx="2"/>
              <a:endCxn id="50279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6" name="AutoShape 74"/>
            <p:cNvCxnSpPr>
              <a:cxnSpLocks noChangeShapeType="1"/>
              <a:stCxn id="50270" idx="2"/>
              <a:endCxn id="50281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7" name="AutoShape 74"/>
            <p:cNvCxnSpPr>
              <a:cxnSpLocks noChangeShapeType="1"/>
              <a:stCxn id="50275" idx="2"/>
              <a:endCxn id="50282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8" name="AutoShape 40"/>
            <p:cNvCxnSpPr>
              <a:cxnSpLocks noChangeShapeType="1"/>
              <a:stCxn id="50276" idx="2"/>
              <a:endCxn id="50284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09" name="AutoShape 74"/>
            <p:cNvCxnSpPr>
              <a:cxnSpLocks noChangeShapeType="1"/>
              <a:stCxn id="50279" idx="2"/>
              <a:endCxn id="50284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10" name="AutoShape 40"/>
            <p:cNvCxnSpPr>
              <a:cxnSpLocks noChangeShapeType="1"/>
              <a:stCxn id="50281" idx="2"/>
              <a:endCxn id="50289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11" name="AutoShape 74"/>
            <p:cNvCxnSpPr>
              <a:cxnSpLocks noChangeShapeType="1"/>
              <a:stCxn id="50282" idx="2"/>
              <a:endCxn id="50289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12" name="AutoShape 74"/>
            <p:cNvCxnSpPr>
              <a:cxnSpLocks noChangeShapeType="1"/>
              <a:stCxn id="50289" idx="2"/>
              <a:endCxn id="50292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313" name="AutoShape 40"/>
            <p:cNvCxnSpPr>
              <a:cxnSpLocks noChangeShapeType="1"/>
              <a:stCxn id="50284" idx="2"/>
              <a:endCxn id="50292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0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50206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07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08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09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10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11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12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13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0214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15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16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17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18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19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0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1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2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3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4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5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6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7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8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29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0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1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2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3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4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5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6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7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8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39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40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41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42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43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44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0245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0246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47" name="AutoShape 74"/>
            <p:cNvCxnSpPr>
              <a:cxnSpLocks noChangeShapeType="1"/>
              <a:stCxn id="50219" idx="2"/>
              <a:endCxn id="50222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48" name="AutoShape 40"/>
            <p:cNvCxnSpPr>
              <a:cxnSpLocks noChangeShapeType="1"/>
              <a:stCxn id="50215" idx="2"/>
              <a:endCxn id="50223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49" name="AutoShape 40"/>
            <p:cNvCxnSpPr>
              <a:cxnSpLocks noChangeShapeType="1"/>
              <a:stCxn id="50217" idx="2"/>
              <a:endCxn id="50225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0" name="AutoShape 40"/>
            <p:cNvCxnSpPr>
              <a:cxnSpLocks noChangeShapeType="1"/>
              <a:stCxn id="50218" idx="2"/>
              <a:endCxn id="50226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1" name="AutoShape 40"/>
            <p:cNvCxnSpPr>
              <a:cxnSpLocks noChangeShapeType="1"/>
              <a:stCxn id="50222" idx="2"/>
              <a:endCxn id="50230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2" name="AutoShape 40"/>
            <p:cNvCxnSpPr>
              <a:cxnSpLocks noChangeShapeType="1"/>
              <a:stCxn id="50223" idx="2"/>
              <a:endCxn id="50231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3" name="AutoShape 40"/>
            <p:cNvCxnSpPr>
              <a:cxnSpLocks noChangeShapeType="1"/>
              <a:stCxn id="50230" idx="2"/>
              <a:endCxn id="50238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4" name="AutoShape 74"/>
            <p:cNvCxnSpPr>
              <a:cxnSpLocks noChangeShapeType="1"/>
              <a:stCxn id="50216" idx="2"/>
              <a:endCxn id="50223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5" name="AutoShape 74"/>
            <p:cNvCxnSpPr>
              <a:cxnSpLocks noChangeShapeType="1"/>
              <a:stCxn id="50220" idx="2"/>
              <a:endCxn id="50225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6" name="AutoShape 74"/>
            <p:cNvCxnSpPr>
              <a:cxnSpLocks noChangeShapeType="1"/>
              <a:stCxn id="50221" idx="2"/>
              <a:endCxn id="50226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7" name="AutoShape 74"/>
            <p:cNvCxnSpPr>
              <a:cxnSpLocks noChangeShapeType="1"/>
              <a:stCxn id="50225" idx="2"/>
              <a:endCxn id="50230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8" name="AutoShape 74"/>
            <p:cNvCxnSpPr>
              <a:cxnSpLocks noChangeShapeType="1"/>
              <a:stCxn id="50226" idx="2"/>
              <a:endCxn id="50231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259" name="AutoShape 74"/>
            <p:cNvCxnSpPr>
              <a:cxnSpLocks noChangeShapeType="1"/>
              <a:stCxn id="50231" idx="2"/>
              <a:endCxn id="50238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018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182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0183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50184" name="Oval 140"/>
          <p:cNvSpPr>
            <a:spLocks noChangeArrowheads="1"/>
          </p:cNvSpPr>
          <p:nvPr/>
        </p:nvSpPr>
        <p:spPr bwMode="auto">
          <a:xfrm>
            <a:off x="685800" y="48768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0185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0186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0187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0188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0189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0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1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2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3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0194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0195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0196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0197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8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9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0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201" name="TextBox 166"/>
          <p:cNvSpPr txBox="1">
            <a:spLocks noChangeArrowheads="1"/>
          </p:cNvSpPr>
          <p:nvPr/>
        </p:nvSpPr>
        <p:spPr bwMode="auto">
          <a:xfrm>
            <a:off x="-52388" y="4916488"/>
            <a:ext cx="814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</a:t>
            </a:r>
          </a:p>
        </p:txBody>
      </p:sp>
      <p:sp>
        <p:nvSpPr>
          <p:cNvPr id="50202" name="TextBox 167"/>
          <p:cNvSpPr txBox="1">
            <a:spLocks noChangeArrowheads="1"/>
          </p:cNvSpPr>
          <p:nvPr/>
        </p:nvSpPr>
        <p:spPr bwMode="auto">
          <a:xfrm>
            <a:off x="8329613" y="4876800"/>
            <a:ext cx="814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divergent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branch</a:t>
            </a:r>
          </a:p>
        </p:txBody>
      </p:sp>
      <p:sp>
        <p:nvSpPr>
          <p:cNvPr id="50203" name="Oval 141"/>
          <p:cNvSpPr>
            <a:spLocks noChangeArrowheads="1"/>
          </p:cNvSpPr>
          <p:nvPr/>
        </p:nvSpPr>
        <p:spPr bwMode="auto">
          <a:xfrm>
            <a:off x="4953000" y="4876800"/>
            <a:ext cx="914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3810000" y="6172200"/>
            <a:ext cx="32766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CC3300"/>
                </a:solidFill>
                <a:cs typeface="+mn-cs"/>
              </a:rPr>
              <a:t>Still diverge when number of elements left is &lt;=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warpSize</a:t>
            </a:r>
          </a:p>
        </p:txBody>
      </p:sp>
      <p:sp>
        <p:nvSpPr>
          <p:cNvPr id="50205" name="Line 7"/>
          <p:cNvSpPr>
            <a:spLocks noChangeShapeType="1"/>
          </p:cNvSpPr>
          <p:nvPr/>
        </p:nvSpPr>
        <p:spPr bwMode="auto">
          <a:xfrm flipH="1" flipV="1">
            <a:off x="5410200" y="5334000"/>
            <a:ext cx="0" cy="9144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ChangeArrowheads="1"/>
          </p:cNvSpPr>
          <p:nvPr/>
        </p:nvSpPr>
        <p:spPr bwMode="auto">
          <a:xfrm>
            <a:off x="4800600" y="4114800"/>
            <a:ext cx="23622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28600" y="4114800"/>
            <a:ext cx="4038600" cy="304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12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r>
              <a:rPr lang="en-US" smtClean="0"/>
              <a:t>Good partitioning also allows warps to be retired early.</a:t>
            </a:r>
          </a:p>
          <a:p>
            <a:pPr lvl="1"/>
            <a:r>
              <a:rPr lang="en-US" smtClean="0"/>
              <a:t>Better hardware utilization</a:t>
            </a:r>
          </a:p>
        </p:txBody>
      </p:sp>
      <p:sp>
        <p:nvSpPr>
          <p:cNvPr id="141" name="Rectangle 3"/>
          <p:cNvSpPr txBox="1">
            <a:spLocks noChangeArrowheads="1"/>
          </p:cNvSpPr>
          <p:nvPr/>
        </p:nvSpPr>
        <p:spPr bwMode="auto">
          <a:xfrm>
            <a:off x="4648200" y="4038600"/>
            <a:ext cx="441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(t &lt; stride)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partialSum[t] += 	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  partialSum[t + stride];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76200" y="4038600"/>
            <a:ext cx="4419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if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(t % (2 * stride) == 0)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partialSum[t] += 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   partialSum[t + stride];</a:t>
            </a:r>
          </a:p>
        </p:txBody>
      </p:sp>
      <p:sp>
        <p:nvSpPr>
          <p:cNvPr id="51208" name="TextBox 147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1209" name="TextBox 148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152400" y="1828800"/>
            <a:ext cx="3509963" cy="10779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/>
              <a:t>Efficient data-</a:t>
            </a:r>
          </a:p>
          <a:p>
            <a:pPr algn="ctr"/>
            <a:r>
              <a:rPr lang="en-US" sz="3200"/>
              <a:t>parallel algorithms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2286000" y="3200400"/>
            <a:ext cx="4013200" cy="107791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/>
              <a:t>Optimizations based</a:t>
            </a:r>
          </a:p>
          <a:p>
            <a:pPr algn="ctr"/>
            <a:r>
              <a:rPr lang="en-US" sz="3200"/>
              <a:t>on GPU Architecture</a:t>
            </a: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5791200" y="4572000"/>
            <a:ext cx="2530475" cy="10779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3200"/>
              <a:t>Maximum</a:t>
            </a:r>
          </a:p>
          <a:p>
            <a:pPr algn="ctr"/>
            <a:r>
              <a:rPr lang="en-US" sz="3200"/>
              <a:t>Performance</a:t>
            </a: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3741738" y="1828800"/>
            <a:ext cx="6778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6600" b="1"/>
              <a:t>+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6408738" y="3159125"/>
            <a:ext cx="6778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6600" b="1"/>
              <a:t>=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52227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52302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3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4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5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6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7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8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09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310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1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2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3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4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5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6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7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8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19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0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1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2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3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4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5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6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7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8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29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0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1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2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3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4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5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6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7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8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39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40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341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2342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3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4" name="AutoShape 44"/>
            <p:cNvCxnSpPr>
              <a:cxnSpLocks noChangeShapeType="1"/>
              <a:stCxn id="52315" idx="2"/>
              <a:endCxn id="52323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5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6" name="AutoShape 74"/>
            <p:cNvCxnSpPr>
              <a:cxnSpLocks noChangeShapeType="1"/>
              <a:stCxn id="52311" idx="2"/>
              <a:endCxn id="52318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7" name="AutoShape 74"/>
            <p:cNvCxnSpPr>
              <a:cxnSpLocks noChangeShapeType="1"/>
              <a:stCxn id="52314" idx="2"/>
              <a:endCxn id="52321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8" name="AutoShape 74"/>
            <p:cNvCxnSpPr>
              <a:cxnSpLocks noChangeShapeType="1"/>
              <a:stCxn id="52312" idx="2"/>
              <a:endCxn id="52323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49" name="AutoShape 74"/>
            <p:cNvCxnSpPr>
              <a:cxnSpLocks noChangeShapeType="1"/>
              <a:stCxn id="52317" idx="2"/>
              <a:endCxn id="52324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0" name="AutoShape 40"/>
            <p:cNvCxnSpPr>
              <a:cxnSpLocks noChangeShapeType="1"/>
              <a:stCxn id="52318" idx="2"/>
              <a:endCxn id="52326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1" name="AutoShape 74"/>
            <p:cNvCxnSpPr>
              <a:cxnSpLocks noChangeShapeType="1"/>
              <a:stCxn id="52321" idx="2"/>
              <a:endCxn id="52326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2" name="AutoShape 40"/>
            <p:cNvCxnSpPr>
              <a:cxnSpLocks noChangeShapeType="1"/>
              <a:stCxn id="52323" idx="2"/>
              <a:endCxn id="52331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3" name="AutoShape 74"/>
            <p:cNvCxnSpPr>
              <a:cxnSpLocks noChangeShapeType="1"/>
              <a:stCxn id="52324" idx="2"/>
              <a:endCxn id="52331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4" name="AutoShape 74"/>
            <p:cNvCxnSpPr>
              <a:cxnSpLocks noChangeShapeType="1"/>
              <a:stCxn id="52331" idx="2"/>
              <a:endCxn id="52334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0"/>
            <p:cNvCxnSpPr>
              <a:cxnSpLocks noChangeShapeType="1"/>
              <a:stCxn id="52326" idx="2"/>
              <a:endCxn id="52334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228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52248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49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0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1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2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3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4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5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2256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57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58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59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0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1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2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3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4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5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6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7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8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69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0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1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2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3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4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5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6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7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8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79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0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1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2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3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4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5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6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2287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2288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89" name="AutoShape 74"/>
            <p:cNvCxnSpPr>
              <a:cxnSpLocks noChangeShapeType="1"/>
              <a:stCxn id="52261" idx="2"/>
              <a:endCxn id="52264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0" name="AutoShape 40"/>
            <p:cNvCxnSpPr>
              <a:cxnSpLocks noChangeShapeType="1"/>
              <a:stCxn id="52257" idx="2"/>
              <a:endCxn id="52265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1" name="AutoShape 40"/>
            <p:cNvCxnSpPr>
              <a:cxnSpLocks noChangeShapeType="1"/>
              <a:stCxn id="52259" idx="2"/>
              <a:endCxn id="52267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2" name="AutoShape 40"/>
            <p:cNvCxnSpPr>
              <a:cxnSpLocks noChangeShapeType="1"/>
              <a:stCxn id="52260" idx="2"/>
              <a:endCxn id="52268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3" name="AutoShape 40"/>
            <p:cNvCxnSpPr>
              <a:cxnSpLocks noChangeShapeType="1"/>
              <a:stCxn id="52264" idx="2"/>
              <a:endCxn id="52272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4" name="AutoShape 40"/>
            <p:cNvCxnSpPr>
              <a:cxnSpLocks noChangeShapeType="1"/>
              <a:stCxn id="52265" idx="2"/>
              <a:endCxn id="52273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5" name="AutoShape 40"/>
            <p:cNvCxnSpPr>
              <a:cxnSpLocks noChangeShapeType="1"/>
              <a:stCxn id="52272" idx="2"/>
              <a:endCxn id="52280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6" name="AutoShape 74"/>
            <p:cNvCxnSpPr>
              <a:cxnSpLocks noChangeShapeType="1"/>
              <a:stCxn id="52258" idx="2"/>
              <a:endCxn id="52265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7" name="AutoShape 74"/>
            <p:cNvCxnSpPr>
              <a:cxnSpLocks noChangeShapeType="1"/>
              <a:stCxn id="52262" idx="2"/>
              <a:endCxn id="52267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8" name="AutoShape 74"/>
            <p:cNvCxnSpPr>
              <a:cxnSpLocks noChangeShapeType="1"/>
              <a:stCxn id="52263" idx="2"/>
              <a:endCxn id="52268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99" name="AutoShape 74"/>
            <p:cNvCxnSpPr>
              <a:cxnSpLocks noChangeShapeType="1"/>
              <a:stCxn id="52267" idx="2"/>
              <a:endCxn id="52272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00" name="AutoShape 74"/>
            <p:cNvCxnSpPr>
              <a:cxnSpLocks noChangeShapeType="1"/>
              <a:stCxn id="52268" idx="2"/>
              <a:endCxn id="52273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01" name="AutoShape 74"/>
            <p:cNvCxnSpPr>
              <a:cxnSpLocks noChangeShapeType="1"/>
              <a:stCxn id="52273" idx="2"/>
              <a:endCxn id="52280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2229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2230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52231" name="TextBox 140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2232" name="TextBox 146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2233" name="TextBox 147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2234" name="TextBox 148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2235" name="Straight Connector 150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6" name="Straight Connector 152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7" name="Straight Connector 153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8" name="Straight Connector 154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9" name="TextBox 155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2240" name="TextBox 156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2241" name="TextBox 157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2242" name="TextBox 158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2243" name="Straight Connector 159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4" name="Straight Connector 160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5" name="Straight Connector 161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6" name="Straight Connector 162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Parallel Reduction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53251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53330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1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2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3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4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5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6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7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338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39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0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1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2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3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4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5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6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7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8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49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0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1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2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3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4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5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6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7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8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59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0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1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2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3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4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5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6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7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8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69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3370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1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2" name="AutoShape 44"/>
            <p:cNvCxnSpPr>
              <a:cxnSpLocks noChangeShapeType="1"/>
              <a:stCxn id="53343" idx="2"/>
              <a:endCxn id="53351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3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4" name="AutoShape 74"/>
            <p:cNvCxnSpPr>
              <a:cxnSpLocks noChangeShapeType="1"/>
              <a:stCxn id="53339" idx="2"/>
              <a:endCxn id="53346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5" name="AutoShape 74"/>
            <p:cNvCxnSpPr>
              <a:cxnSpLocks noChangeShapeType="1"/>
              <a:stCxn id="53342" idx="2"/>
              <a:endCxn id="53349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6" name="AutoShape 74"/>
            <p:cNvCxnSpPr>
              <a:cxnSpLocks noChangeShapeType="1"/>
              <a:stCxn id="53340" idx="2"/>
              <a:endCxn id="53351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7" name="AutoShape 74"/>
            <p:cNvCxnSpPr>
              <a:cxnSpLocks noChangeShapeType="1"/>
              <a:stCxn id="53345" idx="2"/>
              <a:endCxn id="53352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8" name="AutoShape 40"/>
            <p:cNvCxnSpPr>
              <a:cxnSpLocks noChangeShapeType="1"/>
              <a:stCxn id="53346" idx="2"/>
              <a:endCxn id="53354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79" name="AutoShape 74"/>
            <p:cNvCxnSpPr>
              <a:cxnSpLocks noChangeShapeType="1"/>
              <a:stCxn id="53349" idx="2"/>
              <a:endCxn id="53354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80" name="AutoShape 40"/>
            <p:cNvCxnSpPr>
              <a:cxnSpLocks noChangeShapeType="1"/>
              <a:stCxn id="53351" idx="2"/>
              <a:endCxn id="53359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81" name="AutoShape 74"/>
            <p:cNvCxnSpPr>
              <a:cxnSpLocks noChangeShapeType="1"/>
              <a:stCxn id="53352" idx="2"/>
              <a:endCxn id="53359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82" name="AutoShape 74"/>
            <p:cNvCxnSpPr>
              <a:cxnSpLocks noChangeShapeType="1"/>
              <a:stCxn id="53359" idx="2"/>
              <a:endCxn id="53362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83" name="AutoShape 40"/>
            <p:cNvCxnSpPr>
              <a:cxnSpLocks noChangeShapeType="1"/>
              <a:stCxn id="53354" idx="2"/>
              <a:endCxn id="53362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252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53276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77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78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79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80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81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82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83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3284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85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86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87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88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89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0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1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2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3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4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5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6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7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8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299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0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1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2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3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4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5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6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7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8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09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10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11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12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13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14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3315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3316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17" name="AutoShape 74"/>
            <p:cNvCxnSpPr>
              <a:cxnSpLocks noChangeShapeType="1"/>
              <a:stCxn id="53289" idx="2"/>
              <a:endCxn id="53292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18" name="AutoShape 40"/>
            <p:cNvCxnSpPr>
              <a:cxnSpLocks noChangeShapeType="1"/>
              <a:stCxn id="53285" idx="2"/>
              <a:endCxn id="53293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19" name="AutoShape 40"/>
            <p:cNvCxnSpPr>
              <a:cxnSpLocks noChangeShapeType="1"/>
              <a:stCxn id="53287" idx="2"/>
              <a:endCxn id="53295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0" name="AutoShape 40"/>
            <p:cNvCxnSpPr>
              <a:cxnSpLocks noChangeShapeType="1"/>
              <a:stCxn id="53288" idx="2"/>
              <a:endCxn id="53296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1" name="AutoShape 40"/>
            <p:cNvCxnSpPr>
              <a:cxnSpLocks noChangeShapeType="1"/>
              <a:stCxn id="53292" idx="2"/>
              <a:endCxn id="53300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2" name="AutoShape 40"/>
            <p:cNvCxnSpPr>
              <a:cxnSpLocks noChangeShapeType="1"/>
              <a:stCxn id="53293" idx="2"/>
              <a:endCxn id="53301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3" name="AutoShape 40"/>
            <p:cNvCxnSpPr>
              <a:cxnSpLocks noChangeShapeType="1"/>
              <a:stCxn id="53300" idx="2"/>
              <a:endCxn id="53308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4" name="AutoShape 74"/>
            <p:cNvCxnSpPr>
              <a:cxnSpLocks noChangeShapeType="1"/>
              <a:stCxn id="53286" idx="2"/>
              <a:endCxn id="53293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5" name="AutoShape 74"/>
            <p:cNvCxnSpPr>
              <a:cxnSpLocks noChangeShapeType="1"/>
              <a:stCxn id="53290" idx="2"/>
              <a:endCxn id="53295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6" name="AutoShape 74"/>
            <p:cNvCxnSpPr>
              <a:cxnSpLocks noChangeShapeType="1"/>
              <a:stCxn id="53291" idx="2"/>
              <a:endCxn id="53296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7" name="AutoShape 74"/>
            <p:cNvCxnSpPr>
              <a:cxnSpLocks noChangeShapeType="1"/>
              <a:stCxn id="53295" idx="2"/>
              <a:endCxn id="53300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8" name="AutoShape 74"/>
            <p:cNvCxnSpPr>
              <a:cxnSpLocks noChangeShapeType="1"/>
              <a:stCxn id="53296" idx="2"/>
              <a:endCxn id="53301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329" name="AutoShape 74"/>
            <p:cNvCxnSpPr>
              <a:cxnSpLocks noChangeShapeType="1"/>
              <a:stCxn id="53301" idx="2"/>
              <a:endCxn id="53308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25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4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3255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53256" name="Oval 148"/>
          <p:cNvSpPr>
            <a:spLocks noChangeArrowheads="1"/>
          </p:cNvSpPr>
          <p:nvPr/>
        </p:nvSpPr>
        <p:spPr bwMode="auto">
          <a:xfrm>
            <a:off x="7467600" y="3505200"/>
            <a:ext cx="990600" cy="1981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3257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3258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3259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3260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3261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2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3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4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5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3266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3267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3268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3269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0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1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2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3" name="TextBox 166"/>
          <p:cNvSpPr txBox="1">
            <a:spLocks noChangeArrowheads="1"/>
          </p:cNvSpPr>
          <p:nvPr/>
        </p:nvSpPr>
        <p:spPr bwMode="auto">
          <a:xfrm>
            <a:off x="44450" y="4038600"/>
            <a:ext cx="619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warps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retired</a:t>
            </a:r>
          </a:p>
        </p:txBody>
      </p:sp>
      <p:sp>
        <p:nvSpPr>
          <p:cNvPr id="53274" name="TextBox 167"/>
          <p:cNvSpPr txBox="1">
            <a:spLocks noChangeArrowheads="1"/>
          </p:cNvSpPr>
          <p:nvPr/>
        </p:nvSpPr>
        <p:spPr bwMode="auto">
          <a:xfrm>
            <a:off x="8445500" y="3962400"/>
            <a:ext cx="622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warps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retired</a:t>
            </a:r>
          </a:p>
        </p:txBody>
      </p:sp>
      <p:sp>
        <p:nvSpPr>
          <p:cNvPr id="53275" name="Oval 141"/>
          <p:cNvSpPr>
            <a:spLocks noChangeArrowheads="1"/>
          </p:cNvSpPr>
          <p:nvPr/>
        </p:nvSpPr>
        <p:spPr bwMode="auto">
          <a:xfrm>
            <a:off x="6629400" y="3429000"/>
            <a:ext cx="990600" cy="1981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54275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54351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2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3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4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5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6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7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8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59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0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1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2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3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4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5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6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7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8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69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0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1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2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3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4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5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6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7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8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79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0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1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2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3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4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5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6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7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8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89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90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4391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2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3" name="AutoShape 44"/>
            <p:cNvCxnSpPr>
              <a:cxnSpLocks noChangeShapeType="1"/>
              <a:stCxn id="54364" idx="2"/>
              <a:endCxn id="54372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4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5" name="AutoShape 74"/>
            <p:cNvCxnSpPr>
              <a:cxnSpLocks noChangeShapeType="1"/>
              <a:stCxn id="54360" idx="2"/>
              <a:endCxn id="54367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6" name="AutoShape 74"/>
            <p:cNvCxnSpPr>
              <a:cxnSpLocks noChangeShapeType="1"/>
              <a:stCxn id="54363" idx="2"/>
              <a:endCxn id="54370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7" name="AutoShape 74"/>
            <p:cNvCxnSpPr>
              <a:cxnSpLocks noChangeShapeType="1"/>
              <a:stCxn id="54361" idx="2"/>
              <a:endCxn id="54372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8" name="AutoShape 74"/>
            <p:cNvCxnSpPr>
              <a:cxnSpLocks noChangeShapeType="1"/>
              <a:stCxn id="54366" idx="2"/>
              <a:endCxn id="54373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99" name="AutoShape 40"/>
            <p:cNvCxnSpPr>
              <a:cxnSpLocks noChangeShapeType="1"/>
              <a:stCxn id="54367" idx="2"/>
              <a:endCxn id="54375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00" name="AutoShape 74"/>
            <p:cNvCxnSpPr>
              <a:cxnSpLocks noChangeShapeType="1"/>
              <a:stCxn id="54370" idx="2"/>
              <a:endCxn id="54375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01" name="AutoShape 40"/>
            <p:cNvCxnSpPr>
              <a:cxnSpLocks noChangeShapeType="1"/>
              <a:stCxn id="54372" idx="2"/>
              <a:endCxn id="54380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02" name="AutoShape 74"/>
            <p:cNvCxnSpPr>
              <a:cxnSpLocks noChangeShapeType="1"/>
              <a:stCxn id="54373" idx="2"/>
              <a:endCxn id="54380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03" name="AutoShape 74"/>
            <p:cNvCxnSpPr>
              <a:cxnSpLocks noChangeShapeType="1"/>
              <a:stCxn id="54380" idx="2"/>
              <a:endCxn id="54383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404" name="AutoShape 40"/>
            <p:cNvCxnSpPr>
              <a:cxnSpLocks noChangeShapeType="1"/>
              <a:stCxn id="54375" idx="2"/>
              <a:endCxn id="54383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4276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54297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298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299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00" name="Text Box 16"/>
            <p:cNvSpPr txBox="1">
              <a:spLocks noChangeArrowheads="1"/>
            </p:cNvSpPr>
            <p:nvPr/>
          </p:nvSpPr>
          <p:spPr bwMode="auto">
            <a:xfrm>
              <a:off x="4648199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01" name="Text Box 16"/>
            <p:cNvSpPr txBox="1">
              <a:spLocks noChangeArrowheads="1"/>
            </p:cNvSpPr>
            <p:nvPr/>
          </p:nvSpPr>
          <p:spPr bwMode="auto">
            <a:xfrm>
              <a:off x="3809999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02" name="Text Box 16"/>
            <p:cNvSpPr txBox="1">
              <a:spLocks noChangeArrowheads="1"/>
            </p:cNvSpPr>
            <p:nvPr/>
          </p:nvSpPr>
          <p:spPr bwMode="auto">
            <a:xfrm>
              <a:off x="2971801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03" name="Text Box 16"/>
            <p:cNvSpPr txBox="1">
              <a:spLocks noChangeArrowheads="1"/>
            </p:cNvSpPr>
            <p:nvPr/>
          </p:nvSpPr>
          <p:spPr bwMode="auto">
            <a:xfrm>
              <a:off x="2133601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04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4305" name="Text Box 7"/>
            <p:cNvSpPr txBox="1">
              <a:spLocks noChangeArrowheads="1"/>
            </p:cNvSpPr>
            <p:nvPr/>
          </p:nvSpPr>
          <p:spPr bwMode="auto">
            <a:xfrm>
              <a:off x="149463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06" name="Text Box 8"/>
            <p:cNvSpPr txBox="1">
              <a:spLocks noChangeArrowheads="1"/>
            </p:cNvSpPr>
            <p:nvPr/>
          </p:nvSpPr>
          <p:spPr bwMode="auto">
            <a:xfrm>
              <a:off x="2251870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07" name="Text Box 9"/>
            <p:cNvSpPr txBox="1">
              <a:spLocks noChangeArrowheads="1"/>
            </p:cNvSpPr>
            <p:nvPr/>
          </p:nvSpPr>
          <p:spPr bwMode="auto">
            <a:xfrm>
              <a:off x="5517357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08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09" name="Text Box 11"/>
            <p:cNvSpPr txBox="1">
              <a:spLocks noChangeArrowheads="1"/>
            </p:cNvSpPr>
            <p:nvPr/>
          </p:nvSpPr>
          <p:spPr bwMode="auto">
            <a:xfrm>
              <a:off x="3883820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0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1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2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3" name="Text Box 15"/>
            <p:cNvSpPr txBox="1">
              <a:spLocks noChangeArrowheads="1"/>
            </p:cNvSpPr>
            <p:nvPr/>
          </p:nvSpPr>
          <p:spPr bwMode="auto">
            <a:xfrm>
              <a:off x="1494631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4" name="Text Box 16"/>
            <p:cNvSpPr txBox="1">
              <a:spLocks noChangeArrowheads="1"/>
            </p:cNvSpPr>
            <p:nvPr/>
          </p:nvSpPr>
          <p:spPr bwMode="auto">
            <a:xfrm>
              <a:off x="2251870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5" name="Text Box 17"/>
            <p:cNvSpPr txBox="1">
              <a:spLocks noChangeArrowheads="1"/>
            </p:cNvSpPr>
            <p:nvPr/>
          </p:nvSpPr>
          <p:spPr bwMode="auto">
            <a:xfrm>
              <a:off x="5517357" y="37084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6" name="Text Box 18"/>
            <p:cNvSpPr txBox="1">
              <a:spLocks noChangeArrowheads="1"/>
            </p:cNvSpPr>
            <p:nvPr/>
          </p:nvSpPr>
          <p:spPr bwMode="auto">
            <a:xfrm>
              <a:off x="3067844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7" name="Text Box 19"/>
            <p:cNvSpPr txBox="1">
              <a:spLocks noChangeArrowheads="1"/>
            </p:cNvSpPr>
            <p:nvPr/>
          </p:nvSpPr>
          <p:spPr bwMode="auto">
            <a:xfrm>
              <a:off x="3883820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8" name="Text Box 20"/>
            <p:cNvSpPr txBox="1">
              <a:spLocks noChangeArrowheads="1"/>
            </p:cNvSpPr>
            <p:nvPr/>
          </p:nvSpPr>
          <p:spPr bwMode="auto">
            <a:xfrm>
              <a:off x="4701381" y="37084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19" name="Text Box 21"/>
            <p:cNvSpPr txBox="1">
              <a:spLocks noChangeArrowheads="1"/>
            </p:cNvSpPr>
            <p:nvPr/>
          </p:nvSpPr>
          <p:spPr bwMode="auto">
            <a:xfrm>
              <a:off x="6333331" y="37084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0" name="Text Box 22"/>
            <p:cNvSpPr txBox="1">
              <a:spLocks noChangeArrowheads="1"/>
            </p:cNvSpPr>
            <p:nvPr/>
          </p:nvSpPr>
          <p:spPr bwMode="auto">
            <a:xfrm>
              <a:off x="7150894" y="37084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1" name="Text Box 23"/>
            <p:cNvSpPr txBox="1">
              <a:spLocks noChangeArrowheads="1"/>
            </p:cNvSpPr>
            <p:nvPr/>
          </p:nvSpPr>
          <p:spPr bwMode="auto">
            <a:xfrm>
              <a:off x="1494631" y="45466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2" name="Text Box 24"/>
            <p:cNvSpPr txBox="1">
              <a:spLocks noChangeArrowheads="1"/>
            </p:cNvSpPr>
            <p:nvPr/>
          </p:nvSpPr>
          <p:spPr bwMode="auto">
            <a:xfrm>
              <a:off x="2251870" y="45466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3" name="Text Box 25"/>
            <p:cNvSpPr txBox="1">
              <a:spLocks noChangeArrowheads="1"/>
            </p:cNvSpPr>
            <p:nvPr/>
          </p:nvSpPr>
          <p:spPr bwMode="auto">
            <a:xfrm>
              <a:off x="5517357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4" name="Text Box 26"/>
            <p:cNvSpPr txBox="1">
              <a:spLocks noChangeArrowheads="1"/>
            </p:cNvSpPr>
            <p:nvPr/>
          </p:nvSpPr>
          <p:spPr bwMode="auto">
            <a:xfrm>
              <a:off x="3067844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5" name="Text Box 27"/>
            <p:cNvSpPr txBox="1">
              <a:spLocks noChangeArrowheads="1"/>
            </p:cNvSpPr>
            <p:nvPr/>
          </p:nvSpPr>
          <p:spPr bwMode="auto">
            <a:xfrm>
              <a:off x="3883820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6" name="Text Box 28"/>
            <p:cNvSpPr txBox="1">
              <a:spLocks noChangeArrowheads="1"/>
            </p:cNvSpPr>
            <p:nvPr/>
          </p:nvSpPr>
          <p:spPr bwMode="auto">
            <a:xfrm>
              <a:off x="4701381" y="45466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7" name="Text Box 29"/>
            <p:cNvSpPr txBox="1">
              <a:spLocks noChangeArrowheads="1"/>
            </p:cNvSpPr>
            <p:nvPr/>
          </p:nvSpPr>
          <p:spPr bwMode="auto">
            <a:xfrm>
              <a:off x="6333331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8" name="Text Box 30"/>
            <p:cNvSpPr txBox="1">
              <a:spLocks noChangeArrowheads="1"/>
            </p:cNvSpPr>
            <p:nvPr/>
          </p:nvSpPr>
          <p:spPr bwMode="auto">
            <a:xfrm>
              <a:off x="7150894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29" name="Text Box 31"/>
            <p:cNvSpPr txBox="1">
              <a:spLocks noChangeArrowheads="1"/>
            </p:cNvSpPr>
            <p:nvPr/>
          </p:nvSpPr>
          <p:spPr bwMode="auto">
            <a:xfrm>
              <a:off x="1494631" y="53848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0" name="Text Box 32"/>
            <p:cNvSpPr txBox="1">
              <a:spLocks noChangeArrowheads="1"/>
            </p:cNvSpPr>
            <p:nvPr/>
          </p:nvSpPr>
          <p:spPr bwMode="auto">
            <a:xfrm>
              <a:off x="2251870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1" name="Text Box 33"/>
            <p:cNvSpPr txBox="1">
              <a:spLocks noChangeArrowheads="1"/>
            </p:cNvSpPr>
            <p:nvPr/>
          </p:nvSpPr>
          <p:spPr bwMode="auto">
            <a:xfrm>
              <a:off x="5517357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2" name="Text Box 34"/>
            <p:cNvSpPr txBox="1">
              <a:spLocks noChangeArrowheads="1"/>
            </p:cNvSpPr>
            <p:nvPr/>
          </p:nvSpPr>
          <p:spPr bwMode="auto">
            <a:xfrm>
              <a:off x="3067844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3" name="Text Box 35"/>
            <p:cNvSpPr txBox="1">
              <a:spLocks noChangeArrowheads="1"/>
            </p:cNvSpPr>
            <p:nvPr/>
          </p:nvSpPr>
          <p:spPr bwMode="auto">
            <a:xfrm>
              <a:off x="3883820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4" name="Text Box 36"/>
            <p:cNvSpPr txBox="1">
              <a:spLocks noChangeArrowheads="1"/>
            </p:cNvSpPr>
            <p:nvPr/>
          </p:nvSpPr>
          <p:spPr bwMode="auto">
            <a:xfrm>
              <a:off x="4701381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5" name="Text Box 37"/>
            <p:cNvSpPr txBox="1">
              <a:spLocks noChangeArrowheads="1"/>
            </p:cNvSpPr>
            <p:nvPr/>
          </p:nvSpPr>
          <p:spPr bwMode="auto">
            <a:xfrm>
              <a:off x="6333331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4336" name="Text Box 38"/>
            <p:cNvSpPr txBox="1">
              <a:spLocks noChangeArrowheads="1"/>
            </p:cNvSpPr>
            <p:nvPr/>
          </p:nvSpPr>
          <p:spPr bwMode="auto">
            <a:xfrm>
              <a:off x="7150894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4337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38" name="AutoShape 74"/>
            <p:cNvCxnSpPr>
              <a:cxnSpLocks noChangeShapeType="1"/>
              <a:stCxn id="54310" idx="2"/>
              <a:endCxn id="54313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39" name="AutoShape 40"/>
            <p:cNvCxnSpPr>
              <a:cxnSpLocks noChangeShapeType="1"/>
              <a:stCxn id="54306" idx="2"/>
              <a:endCxn id="54314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0" name="AutoShape 40"/>
            <p:cNvCxnSpPr>
              <a:cxnSpLocks noChangeShapeType="1"/>
              <a:stCxn id="54308" idx="2"/>
              <a:endCxn id="54316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1" name="AutoShape 40"/>
            <p:cNvCxnSpPr>
              <a:cxnSpLocks noChangeShapeType="1"/>
              <a:stCxn id="54309" idx="2"/>
              <a:endCxn id="54317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2" name="AutoShape 40"/>
            <p:cNvCxnSpPr>
              <a:cxnSpLocks noChangeShapeType="1"/>
              <a:stCxn id="54313" idx="2"/>
              <a:endCxn id="54321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3" name="AutoShape 40"/>
            <p:cNvCxnSpPr>
              <a:cxnSpLocks noChangeShapeType="1"/>
              <a:stCxn id="54314" idx="2"/>
              <a:endCxn id="54322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4" name="AutoShape 40"/>
            <p:cNvCxnSpPr>
              <a:cxnSpLocks noChangeShapeType="1"/>
              <a:stCxn id="54321" idx="2"/>
              <a:endCxn id="54329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5" name="AutoShape 74"/>
            <p:cNvCxnSpPr>
              <a:cxnSpLocks noChangeShapeType="1"/>
              <a:stCxn id="54307" idx="2"/>
              <a:endCxn id="54314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6" name="AutoShape 74"/>
            <p:cNvCxnSpPr>
              <a:cxnSpLocks noChangeShapeType="1"/>
              <a:stCxn id="54311" idx="2"/>
              <a:endCxn id="54316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7" name="AutoShape 74"/>
            <p:cNvCxnSpPr>
              <a:cxnSpLocks noChangeShapeType="1"/>
              <a:stCxn id="54312" idx="2"/>
              <a:endCxn id="54317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8" name="AutoShape 74"/>
            <p:cNvCxnSpPr>
              <a:cxnSpLocks noChangeShapeType="1"/>
              <a:stCxn id="54316" idx="2"/>
              <a:endCxn id="54321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49" name="AutoShape 74"/>
            <p:cNvCxnSpPr>
              <a:cxnSpLocks noChangeShapeType="1"/>
              <a:stCxn id="54317" idx="2"/>
              <a:endCxn id="54322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350" name="AutoShape 74"/>
            <p:cNvCxnSpPr>
              <a:cxnSpLocks noChangeShapeType="1"/>
              <a:stCxn id="54322" idx="2"/>
              <a:endCxn id="54329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27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278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4279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54280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4281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4282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4283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4284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5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6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7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8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4289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4290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4291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4292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3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4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5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6" name="Rectangle 140"/>
          <p:cNvSpPr>
            <a:spLocks noChangeArrowheads="1"/>
          </p:cNvSpPr>
          <p:nvPr/>
        </p:nvSpPr>
        <p:spPr bwMode="auto">
          <a:xfrm>
            <a:off x="6705600" y="3124200"/>
            <a:ext cx="1676400" cy="2209800"/>
          </a:xfrm>
          <a:prstGeom prst="rect">
            <a:avLst/>
          </a:prstGeom>
          <a:solidFill>
            <a:srgbClr val="D9D9D9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55299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55380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1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2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3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4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5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6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7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88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89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0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1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2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3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4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5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6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7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8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99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0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1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2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3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4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5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6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7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8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09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0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1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2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3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4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5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6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7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8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419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5420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1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2" name="AutoShape 44"/>
            <p:cNvCxnSpPr>
              <a:cxnSpLocks noChangeShapeType="1"/>
              <a:stCxn id="55393" idx="2"/>
              <a:endCxn id="55401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3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4" name="AutoShape 74"/>
            <p:cNvCxnSpPr>
              <a:cxnSpLocks noChangeShapeType="1"/>
              <a:stCxn id="55389" idx="2"/>
              <a:endCxn id="55396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5" name="AutoShape 74"/>
            <p:cNvCxnSpPr>
              <a:cxnSpLocks noChangeShapeType="1"/>
              <a:stCxn id="55392" idx="2"/>
              <a:endCxn id="55399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6" name="AutoShape 74"/>
            <p:cNvCxnSpPr>
              <a:cxnSpLocks noChangeShapeType="1"/>
              <a:stCxn id="55390" idx="2"/>
              <a:endCxn id="55401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7" name="AutoShape 74"/>
            <p:cNvCxnSpPr>
              <a:cxnSpLocks noChangeShapeType="1"/>
              <a:stCxn id="55395" idx="2"/>
              <a:endCxn id="55402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8" name="AutoShape 40"/>
            <p:cNvCxnSpPr>
              <a:cxnSpLocks noChangeShapeType="1"/>
              <a:stCxn id="55396" idx="2"/>
              <a:endCxn id="55404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29" name="AutoShape 74"/>
            <p:cNvCxnSpPr>
              <a:cxnSpLocks noChangeShapeType="1"/>
              <a:stCxn id="55399" idx="2"/>
              <a:endCxn id="55404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30" name="AutoShape 40"/>
            <p:cNvCxnSpPr>
              <a:cxnSpLocks noChangeShapeType="1"/>
              <a:stCxn id="55401" idx="2"/>
              <a:endCxn id="55409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31" name="AutoShape 74"/>
            <p:cNvCxnSpPr>
              <a:cxnSpLocks noChangeShapeType="1"/>
              <a:stCxn id="55402" idx="2"/>
              <a:endCxn id="55409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32" name="AutoShape 74"/>
            <p:cNvCxnSpPr>
              <a:cxnSpLocks noChangeShapeType="1"/>
              <a:stCxn id="55409" idx="2"/>
              <a:endCxn id="55412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433" name="AutoShape 40"/>
            <p:cNvCxnSpPr>
              <a:cxnSpLocks noChangeShapeType="1"/>
              <a:stCxn id="55404" idx="2"/>
              <a:endCxn id="55412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5300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55326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27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28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29" name="Text Box 16"/>
            <p:cNvSpPr txBox="1">
              <a:spLocks noChangeArrowheads="1"/>
            </p:cNvSpPr>
            <p:nvPr/>
          </p:nvSpPr>
          <p:spPr bwMode="auto">
            <a:xfrm>
              <a:off x="4648199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30" name="Text Box 16"/>
            <p:cNvSpPr txBox="1">
              <a:spLocks noChangeArrowheads="1"/>
            </p:cNvSpPr>
            <p:nvPr/>
          </p:nvSpPr>
          <p:spPr bwMode="auto">
            <a:xfrm>
              <a:off x="3809999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31" name="Text Box 16"/>
            <p:cNvSpPr txBox="1">
              <a:spLocks noChangeArrowheads="1"/>
            </p:cNvSpPr>
            <p:nvPr/>
          </p:nvSpPr>
          <p:spPr bwMode="auto">
            <a:xfrm>
              <a:off x="2971801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32" name="Text Box 16"/>
            <p:cNvSpPr txBox="1">
              <a:spLocks noChangeArrowheads="1"/>
            </p:cNvSpPr>
            <p:nvPr/>
          </p:nvSpPr>
          <p:spPr bwMode="auto">
            <a:xfrm>
              <a:off x="2133601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33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5334" name="Text Box 7"/>
            <p:cNvSpPr txBox="1">
              <a:spLocks noChangeArrowheads="1"/>
            </p:cNvSpPr>
            <p:nvPr/>
          </p:nvSpPr>
          <p:spPr bwMode="auto">
            <a:xfrm>
              <a:off x="149463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35" name="Text Box 8"/>
            <p:cNvSpPr txBox="1">
              <a:spLocks noChangeArrowheads="1"/>
            </p:cNvSpPr>
            <p:nvPr/>
          </p:nvSpPr>
          <p:spPr bwMode="auto">
            <a:xfrm>
              <a:off x="2251870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36" name="Text Box 9"/>
            <p:cNvSpPr txBox="1">
              <a:spLocks noChangeArrowheads="1"/>
            </p:cNvSpPr>
            <p:nvPr/>
          </p:nvSpPr>
          <p:spPr bwMode="auto">
            <a:xfrm>
              <a:off x="5517357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37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38" name="Text Box 11"/>
            <p:cNvSpPr txBox="1">
              <a:spLocks noChangeArrowheads="1"/>
            </p:cNvSpPr>
            <p:nvPr/>
          </p:nvSpPr>
          <p:spPr bwMode="auto">
            <a:xfrm>
              <a:off x="3883820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39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0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1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2" name="Text Box 15"/>
            <p:cNvSpPr txBox="1">
              <a:spLocks noChangeArrowheads="1"/>
            </p:cNvSpPr>
            <p:nvPr/>
          </p:nvSpPr>
          <p:spPr bwMode="auto">
            <a:xfrm>
              <a:off x="1494631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3" name="Text Box 16"/>
            <p:cNvSpPr txBox="1">
              <a:spLocks noChangeArrowheads="1"/>
            </p:cNvSpPr>
            <p:nvPr/>
          </p:nvSpPr>
          <p:spPr bwMode="auto">
            <a:xfrm>
              <a:off x="2251870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4" name="Text Box 17"/>
            <p:cNvSpPr txBox="1">
              <a:spLocks noChangeArrowheads="1"/>
            </p:cNvSpPr>
            <p:nvPr/>
          </p:nvSpPr>
          <p:spPr bwMode="auto">
            <a:xfrm>
              <a:off x="5517357" y="37084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5" name="Text Box 18"/>
            <p:cNvSpPr txBox="1">
              <a:spLocks noChangeArrowheads="1"/>
            </p:cNvSpPr>
            <p:nvPr/>
          </p:nvSpPr>
          <p:spPr bwMode="auto">
            <a:xfrm>
              <a:off x="3067844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6" name="Text Box 19"/>
            <p:cNvSpPr txBox="1">
              <a:spLocks noChangeArrowheads="1"/>
            </p:cNvSpPr>
            <p:nvPr/>
          </p:nvSpPr>
          <p:spPr bwMode="auto">
            <a:xfrm>
              <a:off x="3883820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7" name="Text Box 20"/>
            <p:cNvSpPr txBox="1">
              <a:spLocks noChangeArrowheads="1"/>
            </p:cNvSpPr>
            <p:nvPr/>
          </p:nvSpPr>
          <p:spPr bwMode="auto">
            <a:xfrm>
              <a:off x="4701381" y="37084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8" name="Text Box 21"/>
            <p:cNvSpPr txBox="1">
              <a:spLocks noChangeArrowheads="1"/>
            </p:cNvSpPr>
            <p:nvPr/>
          </p:nvSpPr>
          <p:spPr bwMode="auto">
            <a:xfrm>
              <a:off x="6333331" y="37084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49" name="Text Box 22"/>
            <p:cNvSpPr txBox="1">
              <a:spLocks noChangeArrowheads="1"/>
            </p:cNvSpPr>
            <p:nvPr/>
          </p:nvSpPr>
          <p:spPr bwMode="auto">
            <a:xfrm>
              <a:off x="7150894" y="37084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0" name="Text Box 23"/>
            <p:cNvSpPr txBox="1">
              <a:spLocks noChangeArrowheads="1"/>
            </p:cNvSpPr>
            <p:nvPr/>
          </p:nvSpPr>
          <p:spPr bwMode="auto">
            <a:xfrm>
              <a:off x="1494631" y="45466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1" name="Text Box 24"/>
            <p:cNvSpPr txBox="1">
              <a:spLocks noChangeArrowheads="1"/>
            </p:cNvSpPr>
            <p:nvPr/>
          </p:nvSpPr>
          <p:spPr bwMode="auto">
            <a:xfrm>
              <a:off x="2251870" y="45466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2" name="Text Box 25"/>
            <p:cNvSpPr txBox="1">
              <a:spLocks noChangeArrowheads="1"/>
            </p:cNvSpPr>
            <p:nvPr/>
          </p:nvSpPr>
          <p:spPr bwMode="auto">
            <a:xfrm>
              <a:off x="5517357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3" name="Text Box 26"/>
            <p:cNvSpPr txBox="1">
              <a:spLocks noChangeArrowheads="1"/>
            </p:cNvSpPr>
            <p:nvPr/>
          </p:nvSpPr>
          <p:spPr bwMode="auto">
            <a:xfrm>
              <a:off x="3067844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4" name="Text Box 27"/>
            <p:cNvSpPr txBox="1">
              <a:spLocks noChangeArrowheads="1"/>
            </p:cNvSpPr>
            <p:nvPr/>
          </p:nvSpPr>
          <p:spPr bwMode="auto">
            <a:xfrm>
              <a:off x="3883820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5" name="Text Box 28"/>
            <p:cNvSpPr txBox="1">
              <a:spLocks noChangeArrowheads="1"/>
            </p:cNvSpPr>
            <p:nvPr/>
          </p:nvSpPr>
          <p:spPr bwMode="auto">
            <a:xfrm>
              <a:off x="4701381" y="45466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6" name="Text Box 29"/>
            <p:cNvSpPr txBox="1">
              <a:spLocks noChangeArrowheads="1"/>
            </p:cNvSpPr>
            <p:nvPr/>
          </p:nvSpPr>
          <p:spPr bwMode="auto">
            <a:xfrm>
              <a:off x="6333331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7" name="Text Box 30"/>
            <p:cNvSpPr txBox="1">
              <a:spLocks noChangeArrowheads="1"/>
            </p:cNvSpPr>
            <p:nvPr/>
          </p:nvSpPr>
          <p:spPr bwMode="auto">
            <a:xfrm>
              <a:off x="7150894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8" name="Text Box 31"/>
            <p:cNvSpPr txBox="1">
              <a:spLocks noChangeArrowheads="1"/>
            </p:cNvSpPr>
            <p:nvPr/>
          </p:nvSpPr>
          <p:spPr bwMode="auto">
            <a:xfrm>
              <a:off x="1494631" y="53848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59" name="Text Box 32"/>
            <p:cNvSpPr txBox="1">
              <a:spLocks noChangeArrowheads="1"/>
            </p:cNvSpPr>
            <p:nvPr/>
          </p:nvSpPr>
          <p:spPr bwMode="auto">
            <a:xfrm>
              <a:off x="2251870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60" name="Text Box 33"/>
            <p:cNvSpPr txBox="1">
              <a:spLocks noChangeArrowheads="1"/>
            </p:cNvSpPr>
            <p:nvPr/>
          </p:nvSpPr>
          <p:spPr bwMode="auto">
            <a:xfrm>
              <a:off x="5517357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61" name="Text Box 34"/>
            <p:cNvSpPr txBox="1">
              <a:spLocks noChangeArrowheads="1"/>
            </p:cNvSpPr>
            <p:nvPr/>
          </p:nvSpPr>
          <p:spPr bwMode="auto">
            <a:xfrm>
              <a:off x="3067844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62" name="Text Box 35"/>
            <p:cNvSpPr txBox="1">
              <a:spLocks noChangeArrowheads="1"/>
            </p:cNvSpPr>
            <p:nvPr/>
          </p:nvSpPr>
          <p:spPr bwMode="auto">
            <a:xfrm>
              <a:off x="3883820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63" name="Text Box 36"/>
            <p:cNvSpPr txBox="1">
              <a:spLocks noChangeArrowheads="1"/>
            </p:cNvSpPr>
            <p:nvPr/>
          </p:nvSpPr>
          <p:spPr bwMode="auto">
            <a:xfrm>
              <a:off x="4701381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64" name="Text Box 37"/>
            <p:cNvSpPr txBox="1">
              <a:spLocks noChangeArrowheads="1"/>
            </p:cNvSpPr>
            <p:nvPr/>
          </p:nvSpPr>
          <p:spPr bwMode="auto">
            <a:xfrm>
              <a:off x="6333331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5365" name="Text Box 38"/>
            <p:cNvSpPr txBox="1">
              <a:spLocks noChangeArrowheads="1"/>
            </p:cNvSpPr>
            <p:nvPr/>
          </p:nvSpPr>
          <p:spPr bwMode="auto">
            <a:xfrm>
              <a:off x="7150894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5366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7" name="AutoShape 74"/>
            <p:cNvCxnSpPr>
              <a:cxnSpLocks noChangeShapeType="1"/>
              <a:stCxn id="55339" idx="2"/>
              <a:endCxn id="55342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8" name="AutoShape 40"/>
            <p:cNvCxnSpPr>
              <a:cxnSpLocks noChangeShapeType="1"/>
              <a:stCxn id="55335" idx="2"/>
              <a:endCxn id="55343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69" name="AutoShape 40"/>
            <p:cNvCxnSpPr>
              <a:cxnSpLocks noChangeShapeType="1"/>
              <a:stCxn id="55337" idx="2"/>
              <a:endCxn id="55345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0" name="AutoShape 40"/>
            <p:cNvCxnSpPr>
              <a:cxnSpLocks noChangeShapeType="1"/>
              <a:stCxn id="55338" idx="2"/>
              <a:endCxn id="55346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1" name="AutoShape 40"/>
            <p:cNvCxnSpPr>
              <a:cxnSpLocks noChangeShapeType="1"/>
              <a:stCxn id="55342" idx="2"/>
              <a:endCxn id="55350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2" name="AutoShape 40"/>
            <p:cNvCxnSpPr>
              <a:cxnSpLocks noChangeShapeType="1"/>
              <a:stCxn id="55343" idx="2"/>
              <a:endCxn id="55351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3" name="AutoShape 40"/>
            <p:cNvCxnSpPr>
              <a:cxnSpLocks noChangeShapeType="1"/>
              <a:stCxn id="55350" idx="2"/>
              <a:endCxn id="55358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4" name="AutoShape 74"/>
            <p:cNvCxnSpPr>
              <a:cxnSpLocks noChangeShapeType="1"/>
              <a:stCxn id="55336" idx="2"/>
              <a:endCxn id="55343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5" name="AutoShape 74"/>
            <p:cNvCxnSpPr>
              <a:cxnSpLocks noChangeShapeType="1"/>
              <a:stCxn id="55340" idx="2"/>
              <a:endCxn id="55345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6" name="AutoShape 74"/>
            <p:cNvCxnSpPr>
              <a:cxnSpLocks noChangeShapeType="1"/>
              <a:stCxn id="55341" idx="2"/>
              <a:endCxn id="55346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7" name="AutoShape 74"/>
            <p:cNvCxnSpPr>
              <a:cxnSpLocks noChangeShapeType="1"/>
              <a:stCxn id="55345" idx="2"/>
              <a:endCxn id="55350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8" name="AutoShape 74"/>
            <p:cNvCxnSpPr>
              <a:cxnSpLocks noChangeShapeType="1"/>
              <a:stCxn id="55346" idx="2"/>
              <a:endCxn id="55351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79" name="AutoShape 74"/>
            <p:cNvCxnSpPr>
              <a:cxnSpLocks noChangeShapeType="1"/>
              <a:stCxn id="55351" idx="2"/>
              <a:endCxn id="55358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0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302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5303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55304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5305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5306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5307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5308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09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0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1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2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5313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5314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5315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5316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7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8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9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20" name="Rectangle 140"/>
          <p:cNvSpPr>
            <a:spLocks noChangeArrowheads="1"/>
          </p:cNvSpPr>
          <p:nvPr/>
        </p:nvSpPr>
        <p:spPr bwMode="auto">
          <a:xfrm>
            <a:off x="6705600" y="3124200"/>
            <a:ext cx="1676400" cy="2209800"/>
          </a:xfrm>
          <a:prstGeom prst="rect">
            <a:avLst/>
          </a:prstGeom>
          <a:solidFill>
            <a:srgbClr val="D9D9D9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5321" name="Oval 141"/>
          <p:cNvSpPr>
            <a:spLocks noChangeArrowheads="1"/>
          </p:cNvSpPr>
          <p:nvPr/>
        </p:nvSpPr>
        <p:spPr bwMode="auto">
          <a:xfrm>
            <a:off x="5791200" y="3429000"/>
            <a:ext cx="990600" cy="1981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5322" name="TextBox 142"/>
          <p:cNvSpPr txBox="1">
            <a:spLocks noChangeArrowheads="1"/>
          </p:cNvSpPr>
          <p:nvPr/>
        </p:nvSpPr>
        <p:spPr bwMode="auto">
          <a:xfrm>
            <a:off x="8445500" y="4459288"/>
            <a:ext cx="622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warp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retired</a:t>
            </a:r>
          </a:p>
        </p:txBody>
      </p:sp>
      <p:sp>
        <p:nvSpPr>
          <p:cNvPr id="55323" name="Oval 146"/>
          <p:cNvSpPr>
            <a:spLocks noChangeArrowheads="1"/>
          </p:cNvSpPr>
          <p:nvPr/>
        </p:nvSpPr>
        <p:spPr bwMode="auto">
          <a:xfrm>
            <a:off x="3200400" y="3429000"/>
            <a:ext cx="990600" cy="1981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5324" name="Oval 147"/>
          <p:cNvSpPr>
            <a:spLocks noChangeArrowheads="1"/>
          </p:cNvSpPr>
          <p:nvPr/>
        </p:nvSpPr>
        <p:spPr bwMode="auto">
          <a:xfrm>
            <a:off x="1524000" y="3429000"/>
            <a:ext cx="990600" cy="1981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5325" name="TextBox 148"/>
          <p:cNvSpPr txBox="1">
            <a:spLocks noChangeArrowheads="1"/>
          </p:cNvSpPr>
          <p:nvPr/>
        </p:nvSpPr>
        <p:spPr bwMode="auto">
          <a:xfrm>
            <a:off x="76200" y="4459288"/>
            <a:ext cx="619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warps</a:t>
            </a:r>
          </a:p>
          <a:p>
            <a:pPr algn="ctr"/>
            <a:r>
              <a:rPr lang="en-US" sz="1200">
                <a:solidFill>
                  <a:srgbClr val="FF0000"/>
                </a:solidFill>
              </a:rPr>
              <a:t>retired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Warp Partitioning</a:t>
            </a:r>
          </a:p>
        </p:txBody>
      </p:sp>
      <p:grpSp>
        <p:nvGrpSpPr>
          <p:cNvPr id="56323" name="Group 69"/>
          <p:cNvGrpSpPr>
            <a:grpSpLocks/>
          </p:cNvGrpSpPr>
          <p:nvPr/>
        </p:nvGrpSpPr>
        <p:grpSpPr bwMode="auto">
          <a:xfrm>
            <a:off x="776288" y="3657600"/>
            <a:ext cx="3324225" cy="1646238"/>
            <a:chOff x="1371600" y="2743200"/>
            <a:chExt cx="6400800" cy="3170099"/>
          </a:xfrm>
        </p:grpSpPr>
        <p:sp>
          <p:nvSpPr>
            <p:cNvPr id="56401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2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3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4" name="Text Box 16"/>
            <p:cNvSpPr txBox="1">
              <a:spLocks noChangeArrowheads="1"/>
            </p:cNvSpPr>
            <p:nvPr/>
          </p:nvSpPr>
          <p:spPr bwMode="auto">
            <a:xfrm>
              <a:off x="4648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5" name="Text Box 16"/>
            <p:cNvSpPr txBox="1">
              <a:spLocks noChangeArrowheads="1"/>
            </p:cNvSpPr>
            <p:nvPr/>
          </p:nvSpPr>
          <p:spPr bwMode="auto">
            <a:xfrm>
              <a:off x="38100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6" name="Text Box 16"/>
            <p:cNvSpPr txBox="1">
              <a:spLocks noChangeArrowheads="1"/>
            </p:cNvSpPr>
            <p:nvPr/>
          </p:nvSpPr>
          <p:spPr bwMode="auto">
            <a:xfrm>
              <a:off x="29718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7" name="Text Box 16"/>
            <p:cNvSpPr txBox="1">
              <a:spLocks noChangeArrowheads="1"/>
            </p:cNvSpPr>
            <p:nvPr/>
          </p:nvSpPr>
          <p:spPr bwMode="auto">
            <a:xfrm>
              <a:off x="2133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8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409" name="Text Box 7"/>
            <p:cNvSpPr txBox="1">
              <a:spLocks noChangeArrowheads="1"/>
            </p:cNvSpPr>
            <p:nvPr/>
          </p:nvSpPr>
          <p:spPr bwMode="auto">
            <a:xfrm>
              <a:off x="1494632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0" name="Text Box 8"/>
            <p:cNvSpPr txBox="1">
              <a:spLocks noChangeArrowheads="1"/>
            </p:cNvSpPr>
            <p:nvPr/>
          </p:nvSpPr>
          <p:spPr bwMode="auto">
            <a:xfrm>
              <a:off x="225186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1" name="Text Box 9"/>
            <p:cNvSpPr txBox="1">
              <a:spLocks noChangeArrowheads="1"/>
            </p:cNvSpPr>
            <p:nvPr/>
          </p:nvSpPr>
          <p:spPr bwMode="auto">
            <a:xfrm>
              <a:off x="5517356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2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3" name="Text Box 11"/>
            <p:cNvSpPr txBox="1">
              <a:spLocks noChangeArrowheads="1"/>
            </p:cNvSpPr>
            <p:nvPr/>
          </p:nvSpPr>
          <p:spPr bwMode="auto">
            <a:xfrm>
              <a:off x="3883819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4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5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6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7" name="Text Box 15"/>
            <p:cNvSpPr txBox="1">
              <a:spLocks noChangeArrowheads="1"/>
            </p:cNvSpPr>
            <p:nvPr/>
          </p:nvSpPr>
          <p:spPr bwMode="auto">
            <a:xfrm>
              <a:off x="1494632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8" name="Text Box 16"/>
            <p:cNvSpPr txBox="1">
              <a:spLocks noChangeArrowheads="1"/>
            </p:cNvSpPr>
            <p:nvPr/>
          </p:nvSpPr>
          <p:spPr bwMode="auto">
            <a:xfrm>
              <a:off x="225186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19" name="Text Box 17"/>
            <p:cNvSpPr txBox="1">
              <a:spLocks noChangeArrowheads="1"/>
            </p:cNvSpPr>
            <p:nvPr/>
          </p:nvSpPr>
          <p:spPr bwMode="auto">
            <a:xfrm>
              <a:off x="5517356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0" name="Text Box 18"/>
            <p:cNvSpPr txBox="1">
              <a:spLocks noChangeArrowheads="1"/>
            </p:cNvSpPr>
            <p:nvPr/>
          </p:nvSpPr>
          <p:spPr bwMode="auto">
            <a:xfrm>
              <a:off x="3067844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1" name="Text Box 19"/>
            <p:cNvSpPr txBox="1">
              <a:spLocks noChangeArrowheads="1"/>
            </p:cNvSpPr>
            <p:nvPr/>
          </p:nvSpPr>
          <p:spPr bwMode="auto">
            <a:xfrm>
              <a:off x="3883819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2" name="Text Box 20"/>
            <p:cNvSpPr txBox="1">
              <a:spLocks noChangeArrowheads="1"/>
            </p:cNvSpPr>
            <p:nvPr/>
          </p:nvSpPr>
          <p:spPr bwMode="auto">
            <a:xfrm>
              <a:off x="470138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3" name="Text Box 21"/>
            <p:cNvSpPr txBox="1">
              <a:spLocks noChangeArrowheads="1"/>
            </p:cNvSpPr>
            <p:nvPr/>
          </p:nvSpPr>
          <p:spPr bwMode="auto">
            <a:xfrm>
              <a:off x="6333331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4" name="Text Box 22"/>
            <p:cNvSpPr txBox="1">
              <a:spLocks noChangeArrowheads="1"/>
            </p:cNvSpPr>
            <p:nvPr/>
          </p:nvSpPr>
          <p:spPr bwMode="auto">
            <a:xfrm>
              <a:off x="7150894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5" name="Text Box 23"/>
            <p:cNvSpPr txBox="1">
              <a:spLocks noChangeArrowheads="1"/>
            </p:cNvSpPr>
            <p:nvPr/>
          </p:nvSpPr>
          <p:spPr bwMode="auto">
            <a:xfrm>
              <a:off x="1494632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6" name="Text Box 24"/>
            <p:cNvSpPr txBox="1">
              <a:spLocks noChangeArrowheads="1"/>
            </p:cNvSpPr>
            <p:nvPr/>
          </p:nvSpPr>
          <p:spPr bwMode="auto">
            <a:xfrm>
              <a:off x="225186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7" name="Text Box 25"/>
            <p:cNvSpPr txBox="1">
              <a:spLocks noChangeArrowheads="1"/>
            </p:cNvSpPr>
            <p:nvPr/>
          </p:nvSpPr>
          <p:spPr bwMode="auto">
            <a:xfrm>
              <a:off x="5517356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8" name="Text Box 26"/>
            <p:cNvSpPr txBox="1">
              <a:spLocks noChangeArrowheads="1"/>
            </p:cNvSpPr>
            <p:nvPr/>
          </p:nvSpPr>
          <p:spPr bwMode="auto">
            <a:xfrm>
              <a:off x="306784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29" name="Text Box 27"/>
            <p:cNvSpPr txBox="1">
              <a:spLocks noChangeArrowheads="1"/>
            </p:cNvSpPr>
            <p:nvPr/>
          </p:nvSpPr>
          <p:spPr bwMode="auto">
            <a:xfrm>
              <a:off x="3883819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0" name="Text Box 28"/>
            <p:cNvSpPr txBox="1">
              <a:spLocks noChangeArrowheads="1"/>
            </p:cNvSpPr>
            <p:nvPr/>
          </p:nvSpPr>
          <p:spPr bwMode="auto">
            <a:xfrm>
              <a:off x="4701381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1" name="Text Box 29"/>
            <p:cNvSpPr txBox="1">
              <a:spLocks noChangeArrowheads="1"/>
            </p:cNvSpPr>
            <p:nvPr/>
          </p:nvSpPr>
          <p:spPr bwMode="auto">
            <a:xfrm>
              <a:off x="6333331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2" name="Text Box 30"/>
            <p:cNvSpPr txBox="1">
              <a:spLocks noChangeArrowheads="1"/>
            </p:cNvSpPr>
            <p:nvPr/>
          </p:nvSpPr>
          <p:spPr bwMode="auto">
            <a:xfrm>
              <a:off x="7150894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3" name="Text Box 31"/>
            <p:cNvSpPr txBox="1">
              <a:spLocks noChangeArrowheads="1"/>
            </p:cNvSpPr>
            <p:nvPr/>
          </p:nvSpPr>
          <p:spPr bwMode="auto">
            <a:xfrm>
              <a:off x="1494632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4" name="Text Box 32"/>
            <p:cNvSpPr txBox="1">
              <a:spLocks noChangeArrowheads="1"/>
            </p:cNvSpPr>
            <p:nvPr/>
          </p:nvSpPr>
          <p:spPr bwMode="auto">
            <a:xfrm>
              <a:off x="225186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5" name="Text Box 33"/>
            <p:cNvSpPr txBox="1">
              <a:spLocks noChangeArrowheads="1"/>
            </p:cNvSpPr>
            <p:nvPr/>
          </p:nvSpPr>
          <p:spPr bwMode="auto">
            <a:xfrm>
              <a:off x="5517356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6" name="Text Box 34"/>
            <p:cNvSpPr txBox="1">
              <a:spLocks noChangeArrowheads="1"/>
            </p:cNvSpPr>
            <p:nvPr/>
          </p:nvSpPr>
          <p:spPr bwMode="auto">
            <a:xfrm>
              <a:off x="306784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7" name="Text Box 35"/>
            <p:cNvSpPr txBox="1">
              <a:spLocks noChangeArrowheads="1"/>
            </p:cNvSpPr>
            <p:nvPr/>
          </p:nvSpPr>
          <p:spPr bwMode="auto">
            <a:xfrm>
              <a:off x="3883819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8" name="Text Box 36"/>
            <p:cNvSpPr txBox="1">
              <a:spLocks noChangeArrowheads="1"/>
            </p:cNvSpPr>
            <p:nvPr/>
          </p:nvSpPr>
          <p:spPr bwMode="auto">
            <a:xfrm>
              <a:off x="470138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39" name="Text Box 37"/>
            <p:cNvSpPr txBox="1">
              <a:spLocks noChangeArrowheads="1"/>
            </p:cNvSpPr>
            <p:nvPr/>
          </p:nvSpPr>
          <p:spPr bwMode="auto">
            <a:xfrm>
              <a:off x="6333331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440" name="Text Box 38"/>
            <p:cNvSpPr txBox="1">
              <a:spLocks noChangeArrowheads="1"/>
            </p:cNvSpPr>
            <p:nvPr/>
          </p:nvSpPr>
          <p:spPr bwMode="auto">
            <a:xfrm>
              <a:off x="7150894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6441" name="AutoShape 40"/>
            <p:cNvCxnSpPr>
              <a:cxnSpLocks noChangeShapeType="1"/>
            </p:cNvCxnSpPr>
            <p:nvPr/>
          </p:nvCxnSpPr>
          <p:spPr bwMode="auto">
            <a:xfrm>
              <a:off x="1759744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2" name="AutoShape 42"/>
            <p:cNvCxnSpPr>
              <a:cxnSpLocks noChangeShapeType="1"/>
            </p:cNvCxnSpPr>
            <p:nvPr/>
          </p:nvCxnSpPr>
          <p:spPr bwMode="auto">
            <a:xfrm>
              <a:off x="333295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3" name="AutoShape 44"/>
            <p:cNvCxnSpPr>
              <a:cxnSpLocks noChangeShapeType="1"/>
              <a:stCxn id="56414" idx="2"/>
              <a:endCxn id="56422" idx="0"/>
            </p:cNvCxnSpPr>
            <p:nvPr/>
          </p:nvCxnSpPr>
          <p:spPr bwMode="auto">
            <a:xfrm rot="5400000">
              <a:off x="4741258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4" name="AutoShape 46"/>
            <p:cNvCxnSpPr>
              <a:cxnSpLocks noChangeShapeType="1"/>
            </p:cNvCxnSpPr>
            <p:nvPr/>
          </p:nvCxnSpPr>
          <p:spPr bwMode="auto">
            <a:xfrm>
              <a:off x="6600031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5" name="AutoShape 74"/>
            <p:cNvCxnSpPr>
              <a:cxnSpLocks noChangeShapeType="1"/>
              <a:stCxn id="56410" idx="2"/>
              <a:endCxn id="56417" idx="0"/>
            </p:cNvCxnSpPr>
            <p:nvPr/>
          </p:nvCxnSpPr>
          <p:spPr bwMode="auto">
            <a:xfrm rot="5400000">
              <a:off x="1913128" y="3123437"/>
              <a:ext cx="4126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6" name="AutoShape 74"/>
            <p:cNvCxnSpPr>
              <a:cxnSpLocks noChangeShapeType="1"/>
              <a:stCxn id="56413" idx="2"/>
              <a:endCxn id="56420" idx="0"/>
            </p:cNvCxnSpPr>
            <p:nvPr/>
          </p:nvCxnSpPr>
          <p:spPr bwMode="auto">
            <a:xfrm rot="5400000">
              <a:off x="3515709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7" name="AutoShape 74"/>
            <p:cNvCxnSpPr>
              <a:cxnSpLocks noChangeShapeType="1"/>
              <a:stCxn id="56411" idx="2"/>
              <a:endCxn id="56422" idx="0"/>
            </p:cNvCxnSpPr>
            <p:nvPr/>
          </p:nvCxnSpPr>
          <p:spPr bwMode="auto">
            <a:xfrm rot="5400000">
              <a:off x="5149246" y="3094068"/>
              <a:ext cx="412690" cy="8159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8" name="AutoShape 74"/>
            <p:cNvCxnSpPr>
              <a:cxnSpLocks noChangeShapeType="1"/>
              <a:stCxn id="56416" idx="2"/>
              <a:endCxn id="56423" idx="0"/>
            </p:cNvCxnSpPr>
            <p:nvPr/>
          </p:nvCxnSpPr>
          <p:spPr bwMode="auto">
            <a:xfrm rot="5400000">
              <a:off x="6781990" y="3093274"/>
              <a:ext cx="412690" cy="8175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49" name="AutoShape 40"/>
            <p:cNvCxnSpPr>
              <a:cxnSpLocks noChangeShapeType="1"/>
              <a:stCxn id="56417" idx="2"/>
              <a:endCxn id="56425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50" name="AutoShape 74"/>
            <p:cNvCxnSpPr>
              <a:cxnSpLocks noChangeShapeType="1"/>
              <a:stCxn id="56420" idx="2"/>
              <a:endCxn id="56425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51" name="AutoShape 40"/>
            <p:cNvCxnSpPr>
              <a:cxnSpLocks noChangeShapeType="1"/>
              <a:stCxn id="56422" idx="2"/>
              <a:endCxn id="56430" idx="0"/>
            </p:cNvCxnSpPr>
            <p:nvPr/>
          </p:nvCxnSpPr>
          <p:spPr bwMode="auto">
            <a:xfrm rot="5400000">
              <a:off x="4728558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52" name="AutoShape 74"/>
            <p:cNvCxnSpPr>
              <a:cxnSpLocks noChangeShapeType="1"/>
              <a:stCxn id="56423" idx="2"/>
              <a:endCxn id="56430" idx="0"/>
            </p:cNvCxnSpPr>
            <p:nvPr/>
          </p:nvCxnSpPr>
          <p:spPr bwMode="auto">
            <a:xfrm rot="5400000">
              <a:off x="5544533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53" name="AutoShape 74"/>
            <p:cNvCxnSpPr>
              <a:cxnSpLocks noChangeShapeType="1"/>
              <a:stCxn id="56430" idx="2"/>
              <a:endCxn id="56433" idx="0"/>
            </p:cNvCxnSpPr>
            <p:nvPr/>
          </p:nvCxnSpPr>
          <p:spPr bwMode="auto">
            <a:xfrm rot="5400000">
              <a:off x="3125184" y="3562381"/>
              <a:ext cx="4380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54" name="AutoShape 40"/>
            <p:cNvCxnSpPr>
              <a:cxnSpLocks noChangeShapeType="1"/>
              <a:stCxn id="56425" idx="2"/>
              <a:endCxn id="56433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324" name="Group 77"/>
          <p:cNvGrpSpPr>
            <a:grpSpLocks/>
          </p:cNvGrpSpPr>
          <p:nvPr/>
        </p:nvGrpSpPr>
        <p:grpSpPr bwMode="auto">
          <a:xfrm>
            <a:off x="5043488" y="3657600"/>
            <a:ext cx="3324225" cy="1646238"/>
            <a:chOff x="1371600" y="2743200"/>
            <a:chExt cx="6400800" cy="3170099"/>
          </a:xfrm>
        </p:grpSpPr>
        <p:sp>
          <p:nvSpPr>
            <p:cNvPr id="56347" name="Text Box 16"/>
            <p:cNvSpPr txBox="1">
              <a:spLocks noChangeArrowheads="1"/>
            </p:cNvSpPr>
            <p:nvPr/>
          </p:nvSpPr>
          <p:spPr bwMode="auto">
            <a:xfrm>
              <a:off x="7086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48" name="Text Box 16"/>
            <p:cNvSpPr txBox="1">
              <a:spLocks noChangeArrowheads="1"/>
            </p:cNvSpPr>
            <p:nvPr/>
          </p:nvSpPr>
          <p:spPr bwMode="auto">
            <a:xfrm>
              <a:off x="62484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49" name="Text Box 16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50" name="Text Box 16"/>
            <p:cNvSpPr txBox="1">
              <a:spLocks noChangeArrowheads="1"/>
            </p:cNvSpPr>
            <p:nvPr/>
          </p:nvSpPr>
          <p:spPr bwMode="auto">
            <a:xfrm>
              <a:off x="4648199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51" name="Text Box 16"/>
            <p:cNvSpPr txBox="1">
              <a:spLocks noChangeArrowheads="1"/>
            </p:cNvSpPr>
            <p:nvPr/>
          </p:nvSpPr>
          <p:spPr bwMode="auto">
            <a:xfrm>
              <a:off x="3809999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52" name="Text Box 16"/>
            <p:cNvSpPr txBox="1">
              <a:spLocks noChangeArrowheads="1"/>
            </p:cNvSpPr>
            <p:nvPr/>
          </p:nvSpPr>
          <p:spPr bwMode="auto">
            <a:xfrm>
              <a:off x="2971801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53" name="Text Box 16"/>
            <p:cNvSpPr txBox="1">
              <a:spLocks noChangeArrowheads="1"/>
            </p:cNvSpPr>
            <p:nvPr/>
          </p:nvSpPr>
          <p:spPr bwMode="auto">
            <a:xfrm>
              <a:off x="2133601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54" name="Text Box 16"/>
            <p:cNvSpPr txBox="1">
              <a:spLocks noChangeArrowheads="1"/>
            </p:cNvSpPr>
            <p:nvPr/>
          </p:nvSpPr>
          <p:spPr bwMode="auto">
            <a:xfrm>
              <a:off x="1371600" y="2743200"/>
              <a:ext cx="685800" cy="317009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  <a:p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6355" name="Text Box 7"/>
            <p:cNvSpPr txBox="1">
              <a:spLocks noChangeArrowheads="1"/>
            </p:cNvSpPr>
            <p:nvPr/>
          </p:nvSpPr>
          <p:spPr bwMode="auto">
            <a:xfrm>
              <a:off x="149463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56" name="Text Box 8"/>
            <p:cNvSpPr txBox="1">
              <a:spLocks noChangeArrowheads="1"/>
            </p:cNvSpPr>
            <p:nvPr/>
          </p:nvSpPr>
          <p:spPr bwMode="auto">
            <a:xfrm>
              <a:off x="2251870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57" name="Text Box 9"/>
            <p:cNvSpPr txBox="1">
              <a:spLocks noChangeArrowheads="1"/>
            </p:cNvSpPr>
            <p:nvPr/>
          </p:nvSpPr>
          <p:spPr bwMode="auto">
            <a:xfrm>
              <a:off x="5517357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58" name="Text Box 10"/>
            <p:cNvSpPr txBox="1">
              <a:spLocks noChangeArrowheads="1"/>
            </p:cNvSpPr>
            <p:nvPr/>
          </p:nvSpPr>
          <p:spPr bwMode="auto">
            <a:xfrm>
              <a:off x="3067844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59" name="Text Box 11"/>
            <p:cNvSpPr txBox="1">
              <a:spLocks noChangeArrowheads="1"/>
            </p:cNvSpPr>
            <p:nvPr/>
          </p:nvSpPr>
          <p:spPr bwMode="auto">
            <a:xfrm>
              <a:off x="3883820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0" name="Text Box 12"/>
            <p:cNvSpPr txBox="1">
              <a:spLocks noChangeArrowheads="1"/>
            </p:cNvSpPr>
            <p:nvPr/>
          </p:nvSpPr>
          <p:spPr bwMode="auto">
            <a:xfrm>
              <a:off x="470138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1" name="Text Box 13"/>
            <p:cNvSpPr txBox="1">
              <a:spLocks noChangeArrowheads="1"/>
            </p:cNvSpPr>
            <p:nvPr/>
          </p:nvSpPr>
          <p:spPr bwMode="auto">
            <a:xfrm>
              <a:off x="6333331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2" name="Text Box 14"/>
            <p:cNvSpPr txBox="1">
              <a:spLocks noChangeArrowheads="1"/>
            </p:cNvSpPr>
            <p:nvPr/>
          </p:nvSpPr>
          <p:spPr bwMode="auto">
            <a:xfrm>
              <a:off x="7150894" y="2895600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3" name="Text Box 15"/>
            <p:cNvSpPr txBox="1">
              <a:spLocks noChangeArrowheads="1"/>
            </p:cNvSpPr>
            <p:nvPr/>
          </p:nvSpPr>
          <p:spPr bwMode="auto">
            <a:xfrm>
              <a:off x="1494631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4" name="Text Box 16"/>
            <p:cNvSpPr txBox="1">
              <a:spLocks noChangeArrowheads="1"/>
            </p:cNvSpPr>
            <p:nvPr/>
          </p:nvSpPr>
          <p:spPr bwMode="auto">
            <a:xfrm>
              <a:off x="2251870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5" name="Text Box 17"/>
            <p:cNvSpPr txBox="1">
              <a:spLocks noChangeArrowheads="1"/>
            </p:cNvSpPr>
            <p:nvPr/>
          </p:nvSpPr>
          <p:spPr bwMode="auto">
            <a:xfrm>
              <a:off x="5517357" y="37084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6" name="Text Box 18"/>
            <p:cNvSpPr txBox="1">
              <a:spLocks noChangeArrowheads="1"/>
            </p:cNvSpPr>
            <p:nvPr/>
          </p:nvSpPr>
          <p:spPr bwMode="auto">
            <a:xfrm>
              <a:off x="3067844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7" name="Text Box 19"/>
            <p:cNvSpPr txBox="1">
              <a:spLocks noChangeArrowheads="1"/>
            </p:cNvSpPr>
            <p:nvPr/>
          </p:nvSpPr>
          <p:spPr bwMode="auto">
            <a:xfrm>
              <a:off x="3883820" y="37084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8" name="Text Box 20"/>
            <p:cNvSpPr txBox="1">
              <a:spLocks noChangeArrowheads="1"/>
            </p:cNvSpPr>
            <p:nvPr/>
          </p:nvSpPr>
          <p:spPr bwMode="auto">
            <a:xfrm>
              <a:off x="4701381" y="37084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69" name="Text Box 21"/>
            <p:cNvSpPr txBox="1">
              <a:spLocks noChangeArrowheads="1"/>
            </p:cNvSpPr>
            <p:nvPr/>
          </p:nvSpPr>
          <p:spPr bwMode="auto">
            <a:xfrm>
              <a:off x="6333331" y="37084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0" name="Text Box 22"/>
            <p:cNvSpPr txBox="1">
              <a:spLocks noChangeArrowheads="1"/>
            </p:cNvSpPr>
            <p:nvPr/>
          </p:nvSpPr>
          <p:spPr bwMode="auto">
            <a:xfrm>
              <a:off x="7150894" y="37084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1" name="Text Box 23"/>
            <p:cNvSpPr txBox="1">
              <a:spLocks noChangeArrowheads="1"/>
            </p:cNvSpPr>
            <p:nvPr/>
          </p:nvSpPr>
          <p:spPr bwMode="auto">
            <a:xfrm>
              <a:off x="1494631" y="45466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2" name="Text Box 24"/>
            <p:cNvSpPr txBox="1">
              <a:spLocks noChangeArrowheads="1"/>
            </p:cNvSpPr>
            <p:nvPr/>
          </p:nvSpPr>
          <p:spPr bwMode="auto">
            <a:xfrm>
              <a:off x="2251870" y="45466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3" name="Text Box 25"/>
            <p:cNvSpPr txBox="1">
              <a:spLocks noChangeArrowheads="1"/>
            </p:cNvSpPr>
            <p:nvPr/>
          </p:nvSpPr>
          <p:spPr bwMode="auto">
            <a:xfrm>
              <a:off x="5517357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4" name="Text Box 26"/>
            <p:cNvSpPr txBox="1">
              <a:spLocks noChangeArrowheads="1"/>
            </p:cNvSpPr>
            <p:nvPr/>
          </p:nvSpPr>
          <p:spPr bwMode="auto">
            <a:xfrm>
              <a:off x="3067844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5" name="Text Box 27"/>
            <p:cNvSpPr txBox="1">
              <a:spLocks noChangeArrowheads="1"/>
            </p:cNvSpPr>
            <p:nvPr/>
          </p:nvSpPr>
          <p:spPr bwMode="auto">
            <a:xfrm>
              <a:off x="3883820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6" name="Text Box 28"/>
            <p:cNvSpPr txBox="1">
              <a:spLocks noChangeArrowheads="1"/>
            </p:cNvSpPr>
            <p:nvPr/>
          </p:nvSpPr>
          <p:spPr bwMode="auto">
            <a:xfrm>
              <a:off x="4701381" y="4546601"/>
              <a:ext cx="492443" cy="400109"/>
            </a:xfrm>
            <a:prstGeom prst="rect">
              <a:avLst/>
            </a:prstGeom>
            <a:solidFill>
              <a:srgbClr val="CCCC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7" name="Text Box 29"/>
            <p:cNvSpPr txBox="1">
              <a:spLocks noChangeArrowheads="1"/>
            </p:cNvSpPr>
            <p:nvPr/>
          </p:nvSpPr>
          <p:spPr bwMode="auto">
            <a:xfrm>
              <a:off x="6333331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8" name="Text Box 30"/>
            <p:cNvSpPr txBox="1">
              <a:spLocks noChangeArrowheads="1"/>
            </p:cNvSpPr>
            <p:nvPr/>
          </p:nvSpPr>
          <p:spPr bwMode="auto">
            <a:xfrm>
              <a:off x="7150894" y="45466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79" name="Text Box 31"/>
            <p:cNvSpPr txBox="1">
              <a:spLocks noChangeArrowheads="1"/>
            </p:cNvSpPr>
            <p:nvPr/>
          </p:nvSpPr>
          <p:spPr bwMode="auto">
            <a:xfrm>
              <a:off x="1494631" y="5384801"/>
              <a:ext cx="492443" cy="400109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0" name="Text Box 32"/>
            <p:cNvSpPr txBox="1">
              <a:spLocks noChangeArrowheads="1"/>
            </p:cNvSpPr>
            <p:nvPr/>
          </p:nvSpPr>
          <p:spPr bwMode="auto">
            <a:xfrm>
              <a:off x="2251870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1" name="Text Box 33"/>
            <p:cNvSpPr txBox="1">
              <a:spLocks noChangeArrowheads="1"/>
            </p:cNvSpPr>
            <p:nvPr/>
          </p:nvSpPr>
          <p:spPr bwMode="auto">
            <a:xfrm>
              <a:off x="5517357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2" name="Text Box 34"/>
            <p:cNvSpPr txBox="1">
              <a:spLocks noChangeArrowheads="1"/>
            </p:cNvSpPr>
            <p:nvPr/>
          </p:nvSpPr>
          <p:spPr bwMode="auto">
            <a:xfrm>
              <a:off x="3067844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3" name="Text Box 35"/>
            <p:cNvSpPr txBox="1">
              <a:spLocks noChangeArrowheads="1"/>
            </p:cNvSpPr>
            <p:nvPr/>
          </p:nvSpPr>
          <p:spPr bwMode="auto">
            <a:xfrm>
              <a:off x="3883820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4" name="Text Box 36"/>
            <p:cNvSpPr txBox="1">
              <a:spLocks noChangeArrowheads="1"/>
            </p:cNvSpPr>
            <p:nvPr/>
          </p:nvSpPr>
          <p:spPr bwMode="auto">
            <a:xfrm>
              <a:off x="4701381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5" name="Text Box 37"/>
            <p:cNvSpPr txBox="1">
              <a:spLocks noChangeArrowheads="1"/>
            </p:cNvSpPr>
            <p:nvPr/>
          </p:nvSpPr>
          <p:spPr bwMode="auto">
            <a:xfrm>
              <a:off x="6333331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56386" name="Text Box 38"/>
            <p:cNvSpPr txBox="1">
              <a:spLocks noChangeArrowheads="1"/>
            </p:cNvSpPr>
            <p:nvPr/>
          </p:nvSpPr>
          <p:spPr bwMode="auto">
            <a:xfrm>
              <a:off x="7150894" y="5384801"/>
              <a:ext cx="492443" cy="40010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56387" name="AutoShape 40"/>
            <p:cNvCxnSpPr>
              <a:cxnSpLocks noChangeShapeType="1"/>
            </p:cNvCxnSpPr>
            <p:nvPr/>
          </p:nvCxnSpPr>
          <p:spPr bwMode="auto">
            <a:xfrm>
              <a:off x="1853406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88" name="AutoShape 74"/>
            <p:cNvCxnSpPr>
              <a:cxnSpLocks noChangeShapeType="1"/>
              <a:stCxn id="56360" idx="2"/>
              <a:endCxn id="56363" idx="0"/>
            </p:cNvCxnSpPr>
            <p:nvPr/>
          </p:nvCxnSpPr>
          <p:spPr bwMode="auto">
            <a:xfrm rot="5400000">
              <a:off x="3137884" y="1898681"/>
              <a:ext cx="412690" cy="320674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89" name="AutoShape 40"/>
            <p:cNvCxnSpPr>
              <a:cxnSpLocks noChangeShapeType="1"/>
              <a:stCxn id="56356" idx="2"/>
              <a:endCxn id="56364" idx="0"/>
            </p:cNvCxnSpPr>
            <p:nvPr/>
          </p:nvCxnSpPr>
          <p:spPr bwMode="auto">
            <a:xfrm rot="5400000">
              <a:off x="229174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0" name="AutoShape 40"/>
            <p:cNvCxnSpPr>
              <a:cxnSpLocks noChangeShapeType="1"/>
              <a:stCxn id="56358" idx="2"/>
              <a:endCxn id="56366" idx="0"/>
            </p:cNvCxnSpPr>
            <p:nvPr/>
          </p:nvCxnSpPr>
          <p:spPr bwMode="auto">
            <a:xfrm rot="5400000">
              <a:off x="3107721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1" name="AutoShape 40"/>
            <p:cNvCxnSpPr>
              <a:cxnSpLocks noChangeShapeType="1"/>
              <a:stCxn id="56359" idx="2"/>
              <a:endCxn id="56367" idx="0"/>
            </p:cNvCxnSpPr>
            <p:nvPr/>
          </p:nvCxnSpPr>
          <p:spPr bwMode="auto">
            <a:xfrm rot="5400000">
              <a:off x="3923696" y="3502055"/>
              <a:ext cx="4126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2" name="AutoShape 40"/>
            <p:cNvCxnSpPr>
              <a:cxnSpLocks noChangeShapeType="1"/>
              <a:stCxn id="56363" idx="2"/>
              <a:endCxn id="56371" idx="0"/>
            </p:cNvCxnSpPr>
            <p:nvPr/>
          </p:nvCxnSpPr>
          <p:spPr bwMode="auto">
            <a:xfrm rot="5400000">
              <a:off x="1521809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3" name="AutoShape 40"/>
            <p:cNvCxnSpPr>
              <a:cxnSpLocks noChangeShapeType="1"/>
              <a:stCxn id="56364" idx="2"/>
              <a:endCxn id="56372" idx="0"/>
            </p:cNvCxnSpPr>
            <p:nvPr/>
          </p:nvCxnSpPr>
          <p:spPr bwMode="auto">
            <a:xfrm rot="5400000">
              <a:off x="2279046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4" name="AutoShape 40"/>
            <p:cNvCxnSpPr>
              <a:cxnSpLocks noChangeShapeType="1"/>
              <a:stCxn id="56371" idx="2"/>
              <a:endCxn id="56379" idx="0"/>
            </p:cNvCxnSpPr>
            <p:nvPr/>
          </p:nvCxnSpPr>
          <p:spPr bwMode="auto">
            <a:xfrm rot="5400000">
              <a:off x="1521809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5" name="AutoShape 74"/>
            <p:cNvCxnSpPr>
              <a:cxnSpLocks noChangeShapeType="1"/>
              <a:stCxn id="56357" idx="2"/>
              <a:endCxn id="56364" idx="0"/>
            </p:cNvCxnSpPr>
            <p:nvPr/>
          </p:nvCxnSpPr>
          <p:spPr bwMode="auto">
            <a:xfrm rot="5400000">
              <a:off x="3924490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6" name="AutoShape 74"/>
            <p:cNvCxnSpPr>
              <a:cxnSpLocks noChangeShapeType="1"/>
              <a:stCxn id="56361" idx="2"/>
              <a:endCxn id="56366" idx="0"/>
            </p:cNvCxnSpPr>
            <p:nvPr/>
          </p:nvCxnSpPr>
          <p:spPr bwMode="auto">
            <a:xfrm rot="5400000">
              <a:off x="4740465" y="1869312"/>
              <a:ext cx="412690" cy="32654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7" name="AutoShape 74"/>
            <p:cNvCxnSpPr>
              <a:cxnSpLocks noChangeShapeType="1"/>
              <a:stCxn id="56362" idx="2"/>
              <a:endCxn id="56367" idx="0"/>
            </p:cNvCxnSpPr>
            <p:nvPr/>
          </p:nvCxnSpPr>
          <p:spPr bwMode="auto">
            <a:xfrm rot="5400000">
              <a:off x="5557234" y="1868518"/>
              <a:ext cx="412690" cy="32670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8" name="AutoShape 74"/>
            <p:cNvCxnSpPr>
              <a:cxnSpLocks noChangeShapeType="1"/>
              <a:stCxn id="56366" idx="2"/>
              <a:endCxn id="56371" idx="0"/>
            </p:cNvCxnSpPr>
            <p:nvPr/>
          </p:nvCxnSpPr>
          <p:spPr bwMode="auto">
            <a:xfrm rot="5400000">
              <a:off x="2308415" y="3540949"/>
              <a:ext cx="438090" cy="157321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99" name="AutoShape 74"/>
            <p:cNvCxnSpPr>
              <a:cxnSpLocks noChangeShapeType="1"/>
              <a:stCxn id="56367" idx="2"/>
              <a:endCxn id="56372" idx="0"/>
            </p:cNvCxnSpPr>
            <p:nvPr/>
          </p:nvCxnSpPr>
          <p:spPr bwMode="auto">
            <a:xfrm rot="5400000">
              <a:off x="3095021" y="3511580"/>
              <a:ext cx="438090" cy="16319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400" name="AutoShape 74"/>
            <p:cNvCxnSpPr>
              <a:cxnSpLocks noChangeShapeType="1"/>
              <a:stCxn id="56372" idx="2"/>
              <a:endCxn id="56379" idx="0"/>
            </p:cNvCxnSpPr>
            <p:nvPr/>
          </p:nvCxnSpPr>
          <p:spPr bwMode="auto">
            <a:xfrm rot="5400000">
              <a:off x="1900428" y="4787137"/>
              <a:ext cx="438090" cy="75723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32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Pass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326" name="TextBox 144"/>
          <p:cNvSpPr txBox="1">
            <a:spLocks noChangeArrowheads="1"/>
          </p:cNvSpPr>
          <p:nvPr/>
        </p:nvSpPr>
        <p:spPr bwMode="auto">
          <a:xfrm>
            <a:off x="13001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1, 2, 4, …</a:t>
            </a:r>
          </a:p>
        </p:txBody>
      </p:sp>
      <p:sp>
        <p:nvSpPr>
          <p:cNvPr id="56327" name="TextBox 145"/>
          <p:cNvSpPr txBox="1">
            <a:spLocks noChangeArrowheads="1"/>
          </p:cNvSpPr>
          <p:nvPr/>
        </p:nvSpPr>
        <p:spPr bwMode="auto">
          <a:xfrm>
            <a:off x="5567363" y="5486400"/>
            <a:ext cx="227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latin typeface="Courier New" pitchFamily="49" charset="0"/>
                <a:cs typeface="Courier New" pitchFamily="49" charset="0"/>
              </a:rPr>
              <a:t>stride</a:t>
            </a:r>
            <a:r>
              <a:rPr lang="en-US"/>
              <a:t> = 4, 2, 1, …</a:t>
            </a:r>
          </a:p>
        </p:txBody>
      </p:sp>
      <p:sp>
        <p:nvSpPr>
          <p:cNvPr id="56328" name="TextBox 149"/>
          <p:cNvSpPr txBox="1">
            <a:spLocks noChangeArrowheads="1"/>
          </p:cNvSpPr>
          <p:nvPr/>
        </p:nvSpPr>
        <p:spPr bwMode="auto">
          <a:xfrm>
            <a:off x="838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6329" name="TextBox 150"/>
          <p:cNvSpPr txBox="1">
            <a:spLocks noChangeArrowheads="1"/>
          </p:cNvSpPr>
          <p:nvPr/>
        </p:nvSpPr>
        <p:spPr bwMode="auto">
          <a:xfrm>
            <a:off x="17526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6330" name="TextBox 151"/>
          <p:cNvSpPr txBox="1">
            <a:spLocks noChangeArrowheads="1"/>
          </p:cNvSpPr>
          <p:nvPr/>
        </p:nvSpPr>
        <p:spPr bwMode="auto">
          <a:xfrm>
            <a:off x="25781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6331" name="TextBox 152"/>
          <p:cNvSpPr txBox="1">
            <a:spLocks noChangeArrowheads="1"/>
          </p:cNvSpPr>
          <p:nvPr/>
        </p:nvSpPr>
        <p:spPr bwMode="auto">
          <a:xfrm>
            <a:off x="34290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6332" name="Straight Connector 153"/>
          <p:cNvCxnSpPr>
            <a:cxnSpLocks noChangeShapeType="1"/>
          </p:cNvCxnSpPr>
          <p:nvPr/>
        </p:nvCxnSpPr>
        <p:spPr bwMode="auto">
          <a:xfrm>
            <a:off x="7620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3" name="Straight Connector 154"/>
          <p:cNvCxnSpPr>
            <a:cxnSpLocks noChangeShapeType="1"/>
          </p:cNvCxnSpPr>
          <p:nvPr/>
        </p:nvCxnSpPr>
        <p:spPr bwMode="auto">
          <a:xfrm rot="5400000">
            <a:off x="10969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4" name="Straight Connector 155"/>
          <p:cNvCxnSpPr>
            <a:cxnSpLocks noChangeShapeType="1"/>
          </p:cNvCxnSpPr>
          <p:nvPr/>
        </p:nvCxnSpPr>
        <p:spPr bwMode="auto">
          <a:xfrm rot="5400000">
            <a:off x="19812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5" name="Straight Connector 156"/>
          <p:cNvCxnSpPr>
            <a:cxnSpLocks noChangeShapeType="1"/>
          </p:cNvCxnSpPr>
          <p:nvPr/>
        </p:nvCxnSpPr>
        <p:spPr bwMode="auto">
          <a:xfrm rot="5400000">
            <a:off x="28098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6" name="TextBox 157"/>
          <p:cNvSpPr txBox="1">
            <a:spLocks noChangeArrowheads="1"/>
          </p:cNvSpPr>
          <p:nvPr/>
        </p:nvSpPr>
        <p:spPr bwMode="auto">
          <a:xfrm>
            <a:off x="51054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0</a:t>
            </a:r>
          </a:p>
        </p:txBody>
      </p:sp>
      <p:sp>
        <p:nvSpPr>
          <p:cNvPr id="56337" name="TextBox 158"/>
          <p:cNvSpPr txBox="1">
            <a:spLocks noChangeArrowheads="1"/>
          </p:cNvSpPr>
          <p:nvPr/>
        </p:nvSpPr>
        <p:spPr bwMode="auto">
          <a:xfrm>
            <a:off x="60198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1</a:t>
            </a:r>
          </a:p>
        </p:txBody>
      </p:sp>
      <p:sp>
        <p:nvSpPr>
          <p:cNvPr id="56338" name="TextBox 159"/>
          <p:cNvSpPr txBox="1">
            <a:spLocks noChangeArrowheads="1"/>
          </p:cNvSpPr>
          <p:nvPr/>
        </p:nvSpPr>
        <p:spPr bwMode="auto">
          <a:xfrm>
            <a:off x="68453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2</a:t>
            </a:r>
          </a:p>
        </p:txBody>
      </p:sp>
      <p:sp>
        <p:nvSpPr>
          <p:cNvPr id="56339" name="TextBox 160"/>
          <p:cNvSpPr txBox="1">
            <a:spLocks noChangeArrowheads="1"/>
          </p:cNvSpPr>
          <p:nvPr/>
        </p:nvSpPr>
        <p:spPr bwMode="auto">
          <a:xfrm>
            <a:off x="7696200" y="3124200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200"/>
              <a:t>Warp</a:t>
            </a:r>
          </a:p>
          <a:p>
            <a:pPr algn="ctr"/>
            <a:r>
              <a:rPr lang="en-US" sz="1200"/>
              <a:t>3</a:t>
            </a:r>
          </a:p>
        </p:txBody>
      </p:sp>
      <p:cxnSp>
        <p:nvCxnSpPr>
          <p:cNvPr id="56340" name="Straight Connector 161"/>
          <p:cNvCxnSpPr>
            <a:cxnSpLocks noChangeShapeType="1"/>
          </p:cNvCxnSpPr>
          <p:nvPr/>
        </p:nvCxnSpPr>
        <p:spPr bwMode="auto">
          <a:xfrm>
            <a:off x="5029200" y="3124200"/>
            <a:ext cx="3352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1" name="Straight Connector 162"/>
          <p:cNvCxnSpPr>
            <a:cxnSpLocks noChangeShapeType="1"/>
          </p:cNvCxnSpPr>
          <p:nvPr/>
        </p:nvCxnSpPr>
        <p:spPr bwMode="auto">
          <a:xfrm rot="5400000">
            <a:off x="5364163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2" name="Straight Connector 163"/>
          <p:cNvCxnSpPr>
            <a:cxnSpLocks noChangeShapeType="1"/>
          </p:cNvCxnSpPr>
          <p:nvPr/>
        </p:nvCxnSpPr>
        <p:spPr bwMode="auto">
          <a:xfrm rot="5400000">
            <a:off x="6248400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3" name="Straight Connector 164"/>
          <p:cNvCxnSpPr>
            <a:cxnSpLocks noChangeShapeType="1"/>
          </p:cNvCxnSpPr>
          <p:nvPr/>
        </p:nvCxnSpPr>
        <p:spPr bwMode="auto">
          <a:xfrm rot="5400000">
            <a:off x="7077075" y="3581400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4" name="Rectangle 140"/>
          <p:cNvSpPr>
            <a:spLocks noChangeArrowheads="1"/>
          </p:cNvSpPr>
          <p:nvPr/>
        </p:nvSpPr>
        <p:spPr bwMode="auto">
          <a:xfrm>
            <a:off x="5867400" y="3124200"/>
            <a:ext cx="2514600" cy="2209800"/>
          </a:xfrm>
          <a:prstGeom prst="rect">
            <a:avLst/>
          </a:prstGeom>
          <a:solidFill>
            <a:srgbClr val="D9D9D9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6345" name="Rectangle 141"/>
          <p:cNvSpPr>
            <a:spLocks noChangeArrowheads="1"/>
          </p:cNvSpPr>
          <p:nvPr/>
        </p:nvSpPr>
        <p:spPr bwMode="auto">
          <a:xfrm>
            <a:off x="3276600" y="3124200"/>
            <a:ext cx="914400" cy="2209800"/>
          </a:xfrm>
          <a:prstGeom prst="rect">
            <a:avLst/>
          </a:prstGeom>
          <a:solidFill>
            <a:srgbClr val="D9D9D9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6346" name="Rectangle 142"/>
          <p:cNvSpPr>
            <a:spLocks noChangeArrowheads="1"/>
          </p:cNvSpPr>
          <p:nvPr/>
        </p:nvSpPr>
        <p:spPr bwMode="auto">
          <a:xfrm>
            <a:off x="1524000" y="3124200"/>
            <a:ext cx="914400" cy="2209800"/>
          </a:xfrm>
          <a:prstGeom prst="rect">
            <a:avLst/>
          </a:prstGeom>
          <a:solidFill>
            <a:srgbClr val="D9D9D9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r>
              <a:rPr lang="en-US" smtClean="0"/>
              <a:t>Given a matrix stored </a:t>
            </a:r>
            <a:r>
              <a:rPr lang="en-US" i="1" smtClean="0">
                <a:solidFill>
                  <a:srgbClr val="FF0000"/>
                </a:solidFill>
              </a:rPr>
              <a:t>row-major</a:t>
            </a:r>
            <a:r>
              <a:rPr lang="en-US" smtClean="0"/>
              <a:t> in </a:t>
            </a:r>
            <a:r>
              <a:rPr lang="en-US" i="1" smtClean="0">
                <a:solidFill>
                  <a:srgbClr val="FF0000"/>
                </a:solidFill>
              </a:rPr>
              <a:t>global memory</a:t>
            </a:r>
            <a:r>
              <a:rPr lang="en-US" smtClean="0"/>
              <a:t>, what is a </a:t>
            </a:r>
            <a:r>
              <a:rPr lang="en-US" i="1" smtClean="0">
                <a:solidFill>
                  <a:srgbClr val="FF0000"/>
                </a:solidFill>
              </a:rPr>
              <a:t>thread</a:t>
            </a:r>
            <a:r>
              <a:rPr lang="en-US" smtClean="0"/>
              <a:t>’s desirable access pattern?</a:t>
            </a: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from:  http://bps10.idav.ucdavis.edu/talks/03-fatahalian_gpuArchTeraflop_BPS_SIGGRAPH2010.pdf </a:t>
            </a:r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3657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4114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4572000" y="3581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2,0</a:t>
            </a:r>
          </a:p>
        </p:txBody>
      </p:sp>
      <p:sp>
        <p:nvSpPr>
          <p:cNvPr id="57352" name="Rectangle 5"/>
          <p:cNvSpPr>
            <a:spLocks noChangeArrowheads="1"/>
          </p:cNvSpPr>
          <p:nvPr/>
        </p:nvSpPr>
        <p:spPr bwMode="auto">
          <a:xfrm>
            <a:off x="4114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53" name="Rectangle 6"/>
          <p:cNvSpPr>
            <a:spLocks noChangeArrowheads="1"/>
          </p:cNvSpPr>
          <p:nvPr/>
        </p:nvSpPr>
        <p:spPr bwMode="auto">
          <a:xfrm>
            <a:off x="4114800" y="4038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57354" name="Rectangle 7"/>
          <p:cNvSpPr>
            <a:spLocks noChangeArrowheads="1"/>
          </p:cNvSpPr>
          <p:nvPr/>
        </p:nvSpPr>
        <p:spPr bwMode="auto">
          <a:xfrm>
            <a:off x="4114800" y="3581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1,0</a:t>
            </a:r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3657600" y="3581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0,1</a:t>
            </a:r>
          </a:p>
        </p:txBody>
      </p:sp>
      <p:sp>
        <p:nvSpPr>
          <p:cNvPr id="57357" name="Rectangle 10"/>
          <p:cNvSpPr>
            <a:spLocks noChangeArrowheads="1"/>
          </p:cNvSpPr>
          <p:nvPr/>
        </p:nvSpPr>
        <p:spPr bwMode="auto">
          <a:xfrm>
            <a:off x="3657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58" name="Rectangle 11"/>
          <p:cNvSpPr>
            <a:spLocks noChangeArrowheads="1"/>
          </p:cNvSpPr>
          <p:nvPr/>
        </p:nvSpPr>
        <p:spPr bwMode="auto">
          <a:xfrm>
            <a:off x="5029200" y="35814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3,0</a:t>
            </a:r>
          </a:p>
        </p:txBody>
      </p:sp>
      <p:sp>
        <p:nvSpPr>
          <p:cNvPr id="57359" name="Rectangle 12"/>
          <p:cNvSpPr>
            <a:spLocks noChangeArrowheads="1"/>
          </p:cNvSpPr>
          <p:nvPr/>
        </p:nvSpPr>
        <p:spPr bwMode="auto">
          <a:xfrm>
            <a:off x="4572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0" name="Rectangle 13"/>
          <p:cNvSpPr>
            <a:spLocks noChangeArrowheads="1"/>
          </p:cNvSpPr>
          <p:nvPr/>
        </p:nvSpPr>
        <p:spPr bwMode="auto">
          <a:xfrm>
            <a:off x="4572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1" name="Rectangle 14"/>
          <p:cNvSpPr>
            <a:spLocks noChangeArrowheads="1"/>
          </p:cNvSpPr>
          <p:nvPr/>
        </p:nvSpPr>
        <p:spPr bwMode="auto">
          <a:xfrm>
            <a:off x="4572000" y="4038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57362" name="Rectangle 15"/>
          <p:cNvSpPr>
            <a:spLocks noChangeArrowheads="1"/>
          </p:cNvSpPr>
          <p:nvPr/>
        </p:nvSpPr>
        <p:spPr bwMode="auto">
          <a:xfrm>
            <a:off x="5029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3" name="Rectangle 16"/>
          <p:cNvSpPr>
            <a:spLocks noChangeArrowheads="1"/>
          </p:cNvSpPr>
          <p:nvPr/>
        </p:nvSpPr>
        <p:spPr bwMode="auto">
          <a:xfrm>
            <a:off x="5029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4" name="Rectangle 17"/>
          <p:cNvSpPr>
            <a:spLocks noChangeArrowheads="1"/>
          </p:cNvSpPr>
          <p:nvPr/>
        </p:nvSpPr>
        <p:spPr bwMode="auto">
          <a:xfrm>
            <a:off x="5029200" y="40386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57365" name="Rectangle 19"/>
          <p:cNvSpPr>
            <a:spLocks noChangeArrowheads="1"/>
          </p:cNvSpPr>
          <p:nvPr/>
        </p:nvSpPr>
        <p:spPr bwMode="auto">
          <a:xfrm>
            <a:off x="9144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6" name="Rectangle 20"/>
          <p:cNvSpPr>
            <a:spLocks noChangeArrowheads="1"/>
          </p:cNvSpPr>
          <p:nvPr/>
        </p:nvSpPr>
        <p:spPr bwMode="auto">
          <a:xfrm>
            <a:off x="13716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7" name="Rectangle 21"/>
          <p:cNvSpPr>
            <a:spLocks noChangeArrowheads="1"/>
          </p:cNvSpPr>
          <p:nvPr/>
        </p:nvSpPr>
        <p:spPr bwMode="auto">
          <a:xfrm>
            <a:off x="18288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8" name="Rectangle 22"/>
          <p:cNvSpPr>
            <a:spLocks noChangeArrowheads="1"/>
          </p:cNvSpPr>
          <p:nvPr/>
        </p:nvSpPr>
        <p:spPr bwMode="auto">
          <a:xfrm>
            <a:off x="22860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69" name="Rectangle 23"/>
          <p:cNvSpPr>
            <a:spLocks noChangeArrowheads="1"/>
          </p:cNvSpPr>
          <p:nvPr/>
        </p:nvSpPr>
        <p:spPr bwMode="auto">
          <a:xfrm>
            <a:off x="27432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0" name="Rectangle 24"/>
          <p:cNvSpPr>
            <a:spLocks noChangeArrowheads="1"/>
          </p:cNvSpPr>
          <p:nvPr/>
        </p:nvSpPr>
        <p:spPr bwMode="auto">
          <a:xfrm>
            <a:off x="32004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1" name="Rectangle 25"/>
          <p:cNvSpPr>
            <a:spLocks noChangeArrowheads="1"/>
          </p:cNvSpPr>
          <p:nvPr/>
        </p:nvSpPr>
        <p:spPr bwMode="auto">
          <a:xfrm>
            <a:off x="36576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2" name="Rectangle 26"/>
          <p:cNvSpPr>
            <a:spLocks noChangeArrowheads="1"/>
          </p:cNvSpPr>
          <p:nvPr/>
        </p:nvSpPr>
        <p:spPr bwMode="auto">
          <a:xfrm>
            <a:off x="41148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3" name="Rectangle 27"/>
          <p:cNvSpPr>
            <a:spLocks noChangeArrowheads="1"/>
          </p:cNvSpPr>
          <p:nvPr/>
        </p:nvSpPr>
        <p:spPr bwMode="auto">
          <a:xfrm>
            <a:off x="45720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4" name="Rectangle 28"/>
          <p:cNvSpPr>
            <a:spLocks noChangeArrowheads="1"/>
          </p:cNvSpPr>
          <p:nvPr/>
        </p:nvSpPr>
        <p:spPr bwMode="auto">
          <a:xfrm>
            <a:off x="50292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5" name="Rectangle 29"/>
          <p:cNvSpPr>
            <a:spLocks noChangeArrowheads="1"/>
          </p:cNvSpPr>
          <p:nvPr/>
        </p:nvSpPr>
        <p:spPr bwMode="auto">
          <a:xfrm>
            <a:off x="54864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6" name="Rectangle 30"/>
          <p:cNvSpPr>
            <a:spLocks noChangeArrowheads="1"/>
          </p:cNvSpPr>
          <p:nvPr/>
        </p:nvSpPr>
        <p:spPr bwMode="auto">
          <a:xfrm>
            <a:off x="59436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77" name="Rectangle 31"/>
          <p:cNvSpPr>
            <a:spLocks noChangeArrowheads="1"/>
          </p:cNvSpPr>
          <p:nvPr/>
        </p:nvSpPr>
        <p:spPr bwMode="auto">
          <a:xfrm>
            <a:off x="1828800" y="58245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2,0</a:t>
            </a:r>
          </a:p>
        </p:txBody>
      </p:sp>
      <p:sp>
        <p:nvSpPr>
          <p:cNvPr id="57378" name="Rectangle 32"/>
          <p:cNvSpPr>
            <a:spLocks noChangeArrowheads="1"/>
          </p:cNvSpPr>
          <p:nvPr/>
        </p:nvSpPr>
        <p:spPr bwMode="auto">
          <a:xfrm>
            <a:off x="1371600" y="58245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1,0</a:t>
            </a:r>
          </a:p>
        </p:txBody>
      </p:sp>
      <p:sp>
        <p:nvSpPr>
          <p:cNvPr id="57379" name="Rectangle 33"/>
          <p:cNvSpPr>
            <a:spLocks noChangeArrowheads="1"/>
          </p:cNvSpPr>
          <p:nvPr/>
        </p:nvSpPr>
        <p:spPr bwMode="auto">
          <a:xfrm>
            <a:off x="914400" y="58245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57380" name="Rectangle 34"/>
          <p:cNvSpPr>
            <a:spLocks noChangeArrowheads="1"/>
          </p:cNvSpPr>
          <p:nvPr/>
        </p:nvSpPr>
        <p:spPr bwMode="auto">
          <a:xfrm>
            <a:off x="2286000" y="5824538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M</a:t>
            </a:r>
            <a:r>
              <a:rPr lang="en-US" sz="1600" baseline="-25000"/>
              <a:t>3,0</a:t>
            </a:r>
          </a:p>
        </p:txBody>
      </p:sp>
      <p:sp>
        <p:nvSpPr>
          <p:cNvPr id="57381" name="Rectangle 35"/>
          <p:cNvSpPr>
            <a:spLocks noChangeArrowheads="1"/>
          </p:cNvSpPr>
          <p:nvPr/>
        </p:nvSpPr>
        <p:spPr bwMode="auto">
          <a:xfrm>
            <a:off x="3200400" y="5824538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57382" name="Rectangle 36"/>
          <p:cNvSpPr>
            <a:spLocks noChangeArrowheads="1"/>
          </p:cNvSpPr>
          <p:nvPr/>
        </p:nvSpPr>
        <p:spPr bwMode="auto">
          <a:xfrm>
            <a:off x="2743200" y="5824538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0,1</a:t>
            </a:r>
          </a:p>
        </p:txBody>
      </p:sp>
      <p:sp>
        <p:nvSpPr>
          <p:cNvPr id="57383" name="Rectangle 37"/>
          <p:cNvSpPr>
            <a:spLocks noChangeArrowheads="1"/>
          </p:cNvSpPr>
          <p:nvPr/>
        </p:nvSpPr>
        <p:spPr bwMode="auto">
          <a:xfrm>
            <a:off x="3657600" y="5824538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57384" name="Rectangle 38"/>
          <p:cNvSpPr>
            <a:spLocks noChangeArrowheads="1"/>
          </p:cNvSpPr>
          <p:nvPr/>
        </p:nvSpPr>
        <p:spPr bwMode="auto">
          <a:xfrm>
            <a:off x="4114800" y="5824538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57385" name="Rectangle 39"/>
          <p:cNvSpPr>
            <a:spLocks noChangeArrowheads="1"/>
          </p:cNvSpPr>
          <p:nvPr/>
        </p:nvSpPr>
        <p:spPr bwMode="auto">
          <a:xfrm>
            <a:off x="5029200" y="5824538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57386" name="Rectangle 40"/>
          <p:cNvSpPr>
            <a:spLocks noChangeArrowheads="1"/>
          </p:cNvSpPr>
          <p:nvPr/>
        </p:nvSpPr>
        <p:spPr bwMode="auto">
          <a:xfrm>
            <a:off x="4572000" y="5824538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0,2</a:t>
            </a:r>
          </a:p>
        </p:txBody>
      </p:sp>
      <p:sp>
        <p:nvSpPr>
          <p:cNvPr id="57387" name="Rectangle 41"/>
          <p:cNvSpPr>
            <a:spLocks noChangeArrowheads="1"/>
          </p:cNvSpPr>
          <p:nvPr/>
        </p:nvSpPr>
        <p:spPr bwMode="auto">
          <a:xfrm>
            <a:off x="5486400" y="5824538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57388" name="Rectangle 42"/>
          <p:cNvSpPr>
            <a:spLocks noChangeArrowheads="1"/>
          </p:cNvSpPr>
          <p:nvPr/>
        </p:nvSpPr>
        <p:spPr bwMode="auto">
          <a:xfrm>
            <a:off x="5943600" y="5824538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57389" name="Rectangle 43"/>
          <p:cNvSpPr>
            <a:spLocks noChangeArrowheads="1"/>
          </p:cNvSpPr>
          <p:nvPr/>
        </p:nvSpPr>
        <p:spPr bwMode="auto">
          <a:xfrm>
            <a:off x="36576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90" name="Rectangle 44"/>
          <p:cNvSpPr>
            <a:spLocks noChangeArrowheads="1"/>
          </p:cNvSpPr>
          <p:nvPr/>
        </p:nvSpPr>
        <p:spPr bwMode="auto">
          <a:xfrm>
            <a:off x="4114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91" name="Rectangle 45"/>
          <p:cNvSpPr>
            <a:spLocks noChangeArrowheads="1"/>
          </p:cNvSpPr>
          <p:nvPr/>
        </p:nvSpPr>
        <p:spPr bwMode="auto">
          <a:xfrm>
            <a:off x="4572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92" name="Rectangle 46"/>
          <p:cNvSpPr>
            <a:spLocks noChangeArrowheads="1"/>
          </p:cNvSpPr>
          <p:nvPr/>
        </p:nvSpPr>
        <p:spPr bwMode="auto">
          <a:xfrm>
            <a:off x="5029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93" name="Rectangle 47"/>
          <p:cNvSpPr>
            <a:spLocks noChangeArrowheads="1"/>
          </p:cNvSpPr>
          <p:nvPr/>
        </p:nvSpPr>
        <p:spPr bwMode="auto">
          <a:xfrm>
            <a:off x="4114800" y="4495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57394" name="Rectangle 48"/>
          <p:cNvSpPr>
            <a:spLocks noChangeArrowheads="1"/>
          </p:cNvSpPr>
          <p:nvPr/>
        </p:nvSpPr>
        <p:spPr bwMode="auto">
          <a:xfrm>
            <a:off x="3657600" y="4495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0,2</a:t>
            </a:r>
          </a:p>
        </p:txBody>
      </p:sp>
      <p:sp>
        <p:nvSpPr>
          <p:cNvPr id="57395" name="Rectangle 49"/>
          <p:cNvSpPr>
            <a:spLocks noChangeArrowheads="1"/>
          </p:cNvSpPr>
          <p:nvPr/>
        </p:nvSpPr>
        <p:spPr bwMode="auto">
          <a:xfrm>
            <a:off x="4572000" y="4495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57396" name="Rectangle 50"/>
          <p:cNvSpPr>
            <a:spLocks noChangeArrowheads="1"/>
          </p:cNvSpPr>
          <p:nvPr/>
        </p:nvSpPr>
        <p:spPr bwMode="auto">
          <a:xfrm>
            <a:off x="5029200" y="4495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57397" name="Rectangle 51"/>
          <p:cNvSpPr>
            <a:spLocks noChangeArrowheads="1"/>
          </p:cNvSpPr>
          <p:nvPr/>
        </p:nvSpPr>
        <p:spPr bwMode="auto">
          <a:xfrm>
            <a:off x="36576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98" name="Rectangle 52"/>
          <p:cNvSpPr>
            <a:spLocks noChangeArrowheads="1"/>
          </p:cNvSpPr>
          <p:nvPr/>
        </p:nvSpPr>
        <p:spPr bwMode="auto">
          <a:xfrm>
            <a:off x="4114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399" name="Rectangle 53"/>
          <p:cNvSpPr>
            <a:spLocks noChangeArrowheads="1"/>
          </p:cNvSpPr>
          <p:nvPr/>
        </p:nvSpPr>
        <p:spPr bwMode="auto">
          <a:xfrm>
            <a:off x="4572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00" name="Rectangle 54"/>
          <p:cNvSpPr>
            <a:spLocks noChangeArrowheads="1"/>
          </p:cNvSpPr>
          <p:nvPr/>
        </p:nvSpPr>
        <p:spPr bwMode="auto">
          <a:xfrm>
            <a:off x="5029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01" name="Rectangle 55"/>
          <p:cNvSpPr>
            <a:spLocks noChangeArrowheads="1"/>
          </p:cNvSpPr>
          <p:nvPr/>
        </p:nvSpPr>
        <p:spPr bwMode="auto">
          <a:xfrm>
            <a:off x="4114800" y="4953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57402" name="Rectangle 56"/>
          <p:cNvSpPr>
            <a:spLocks noChangeArrowheads="1"/>
          </p:cNvSpPr>
          <p:nvPr/>
        </p:nvSpPr>
        <p:spPr bwMode="auto">
          <a:xfrm>
            <a:off x="3657600" y="4953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0,3</a:t>
            </a:r>
          </a:p>
        </p:txBody>
      </p:sp>
      <p:sp>
        <p:nvSpPr>
          <p:cNvPr id="57403" name="Rectangle 57"/>
          <p:cNvSpPr>
            <a:spLocks noChangeArrowheads="1"/>
          </p:cNvSpPr>
          <p:nvPr/>
        </p:nvSpPr>
        <p:spPr bwMode="auto">
          <a:xfrm>
            <a:off x="4572000" y="4953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57404" name="Rectangle 58"/>
          <p:cNvSpPr>
            <a:spLocks noChangeArrowheads="1"/>
          </p:cNvSpPr>
          <p:nvPr/>
        </p:nvSpPr>
        <p:spPr bwMode="auto">
          <a:xfrm>
            <a:off x="5029200" y="4953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57405" name="Rectangle 59"/>
          <p:cNvSpPr>
            <a:spLocks noChangeArrowheads="1"/>
          </p:cNvSpPr>
          <p:nvPr/>
        </p:nvSpPr>
        <p:spPr bwMode="auto">
          <a:xfrm>
            <a:off x="64008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06" name="Rectangle 60"/>
          <p:cNvSpPr>
            <a:spLocks noChangeArrowheads="1"/>
          </p:cNvSpPr>
          <p:nvPr/>
        </p:nvSpPr>
        <p:spPr bwMode="auto">
          <a:xfrm>
            <a:off x="68580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07" name="Rectangle 61"/>
          <p:cNvSpPr>
            <a:spLocks noChangeArrowheads="1"/>
          </p:cNvSpPr>
          <p:nvPr/>
        </p:nvSpPr>
        <p:spPr bwMode="auto">
          <a:xfrm>
            <a:off x="73152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08" name="Rectangle 62"/>
          <p:cNvSpPr>
            <a:spLocks noChangeArrowheads="1"/>
          </p:cNvSpPr>
          <p:nvPr/>
        </p:nvSpPr>
        <p:spPr bwMode="auto">
          <a:xfrm>
            <a:off x="77724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09" name="Rectangle 63"/>
          <p:cNvSpPr>
            <a:spLocks noChangeArrowheads="1"/>
          </p:cNvSpPr>
          <p:nvPr/>
        </p:nvSpPr>
        <p:spPr bwMode="auto">
          <a:xfrm>
            <a:off x="64008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10" name="Rectangle 64"/>
          <p:cNvSpPr>
            <a:spLocks noChangeArrowheads="1"/>
          </p:cNvSpPr>
          <p:nvPr/>
        </p:nvSpPr>
        <p:spPr bwMode="auto">
          <a:xfrm>
            <a:off x="68580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11" name="Rectangle 65"/>
          <p:cNvSpPr>
            <a:spLocks noChangeArrowheads="1"/>
          </p:cNvSpPr>
          <p:nvPr/>
        </p:nvSpPr>
        <p:spPr bwMode="auto">
          <a:xfrm>
            <a:off x="73152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12" name="Rectangle 66"/>
          <p:cNvSpPr>
            <a:spLocks noChangeArrowheads="1"/>
          </p:cNvSpPr>
          <p:nvPr/>
        </p:nvSpPr>
        <p:spPr bwMode="auto">
          <a:xfrm>
            <a:off x="7772400" y="582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7413" name="Rectangle 67"/>
          <p:cNvSpPr>
            <a:spLocks noChangeArrowheads="1"/>
          </p:cNvSpPr>
          <p:nvPr/>
        </p:nvSpPr>
        <p:spPr bwMode="auto">
          <a:xfrm>
            <a:off x="6858000" y="5824538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57414" name="Rectangle 68"/>
          <p:cNvSpPr>
            <a:spLocks noChangeArrowheads="1"/>
          </p:cNvSpPr>
          <p:nvPr/>
        </p:nvSpPr>
        <p:spPr bwMode="auto">
          <a:xfrm>
            <a:off x="6400800" y="5824538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0,3</a:t>
            </a:r>
          </a:p>
        </p:txBody>
      </p:sp>
      <p:sp>
        <p:nvSpPr>
          <p:cNvPr id="57415" name="Rectangle 69"/>
          <p:cNvSpPr>
            <a:spLocks noChangeArrowheads="1"/>
          </p:cNvSpPr>
          <p:nvPr/>
        </p:nvSpPr>
        <p:spPr bwMode="auto">
          <a:xfrm>
            <a:off x="7315200" y="5824538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57416" name="Rectangle 70"/>
          <p:cNvSpPr>
            <a:spLocks noChangeArrowheads="1"/>
          </p:cNvSpPr>
          <p:nvPr/>
        </p:nvSpPr>
        <p:spPr bwMode="auto">
          <a:xfrm>
            <a:off x="7772400" y="5824538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57417" name="Line 71"/>
          <p:cNvSpPr>
            <a:spLocks noChangeShapeType="1"/>
          </p:cNvSpPr>
          <p:nvPr/>
        </p:nvSpPr>
        <p:spPr bwMode="auto">
          <a:xfrm>
            <a:off x="914400" y="5443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8" name="Text Box 72"/>
          <p:cNvSpPr txBox="1">
            <a:spLocks noChangeArrowheads="1"/>
          </p:cNvSpPr>
          <p:nvPr/>
        </p:nvSpPr>
        <p:spPr bwMode="auto">
          <a:xfrm>
            <a:off x="669925" y="49530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r>
              <a:rPr lang="en-US" smtClean="0"/>
              <a:t>Given a matrix stored </a:t>
            </a:r>
            <a:r>
              <a:rPr lang="en-US" i="1" smtClean="0">
                <a:solidFill>
                  <a:srgbClr val="FF0000"/>
                </a:solidFill>
              </a:rPr>
              <a:t>row-major</a:t>
            </a:r>
            <a:r>
              <a:rPr lang="en-US" smtClean="0"/>
              <a:t> in </a:t>
            </a:r>
            <a:r>
              <a:rPr lang="en-US" i="1" smtClean="0">
                <a:solidFill>
                  <a:srgbClr val="FF0000"/>
                </a:solidFill>
              </a:rPr>
              <a:t>global memory</a:t>
            </a:r>
            <a:r>
              <a:rPr lang="en-US" smtClean="0"/>
              <a:t>, what is a </a:t>
            </a:r>
            <a:r>
              <a:rPr lang="en-US" i="1" smtClean="0">
                <a:solidFill>
                  <a:srgbClr val="FF0000"/>
                </a:solidFill>
              </a:rPr>
              <a:t>thread</a:t>
            </a:r>
            <a:r>
              <a:rPr lang="en-US" smtClean="0"/>
              <a:t>’s desirable access pattern?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http://courses.engr.illinois.edu/ece498/al/textbook/Chapter5-CudaPerformance.pdf </a:t>
            </a:r>
          </a:p>
        </p:txBody>
      </p:sp>
      <p:grpSp>
        <p:nvGrpSpPr>
          <p:cNvPr id="58373" name="Group 173"/>
          <p:cNvGrpSpPr>
            <a:grpSpLocks/>
          </p:cNvGrpSpPr>
          <p:nvPr/>
        </p:nvGrpSpPr>
        <p:grpSpPr bwMode="auto">
          <a:xfrm>
            <a:off x="1066800" y="3429000"/>
            <a:ext cx="6019800" cy="2960688"/>
            <a:chOff x="1295400" y="3429000"/>
            <a:chExt cx="6019800" cy="2960132"/>
          </a:xfrm>
        </p:grpSpPr>
        <p:sp>
          <p:nvSpPr>
            <p:cNvPr id="58374" name="Freeform 4"/>
            <p:cNvSpPr>
              <a:spLocks/>
            </p:cNvSpPr>
            <p:nvPr/>
          </p:nvSpPr>
          <p:spPr bwMode="auto">
            <a:xfrm>
              <a:off x="2133600" y="39624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0"/>
                <a:gd name="T19" fmla="*/ 0 h 1244"/>
                <a:gd name="T20" fmla="*/ 1350 w 1350"/>
                <a:gd name="T21" fmla="*/ 1244 h 12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5" name="Rectangle 5"/>
            <p:cNvSpPr>
              <a:spLocks noChangeArrowheads="1"/>
            </p:cNvSpPr>
            <p:nvPr/>
          </p:nvSpPr>
          <p:spPr bwMode="auto">
            <a:xfrm>
              <a:off x="2133600" y="39624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58376" name="Rectangle 6"/>
            <p:cNvSpPr>
              <a:spLocks noChangeArrowheads="1"/>
            </p:cNvSpPr>
            <p:nvPr/>
          </p:nvSpPr>
          <p:spPr bwMode="auto">
            <a:xfrm>
              <a:off x="2260600" y="4017963"/>
              <a:ext cx="1841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FFFFFF"/>
                  </a:solidFill>
                </a:rPr>
                <a:t>Md</a:t>
              </a:r>
              <a:endParaRPr lang="en-US"/>
            </a:p>
          </p:txBody>
        </p:sp>
        <p:sp>
          <p:nvSpPr>
            <p:cNvPr id="58377" name="Freeform 7"/>
            <p:cNvSpPr>
              <a:spLocks/>
            </p:cNvSpPr>
            <p:nvPr/>
          </p:nvSpPr>
          <p:spPr bwMode="auto">
            <a:xfrm>
              <a:off x="5170487" y="39655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1"/>
                <a:gd name="T19" fmla="*/ 0 h 1242"/>
                <a:gd name="T20" fmla="*/ 1351 w 1351"/>
                <a:gd name="T21" fmla="*/ 1242 h 12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Rectangle 8"/>
            <p:cNvSpPr>
              <a:spLocks noChangeArrowheads="1"/>
            </p:cNvSpPr>
            <p:nvPr/>
          </p:nvSpPr>
          <p:spPr bwMode="auto">
            <a:xfrm>
              <a:off x="5170487" y="39655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58379" name="Rectangle 9"/>
            <p:cNvSpPr>
              <a:spLocks noChangeArrowheads="1"/>
            </p:cNvSpPr>
            <p:nvPr/>
          </p:nvSpPr>
          <p:spPr bwMode="auto">
            <a:xfrm>
              <a:off x="5299075" y="4024313"/>
              <a:ext cx="169862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rgbClr val="FFFFFF"/>
                  </a:solidFill>
                </a:rPr>
                <a:t>Nd</a:t>
              </a:r>
              <a:endParaRPr lang="en-US"/>
            </a:p>
          </p:txBody>
        </p:sp>
        <p:sp>
          <p:nvSpPr>
            <p:cNvPr id="58380" name="Freeform 10"/>
            <p:cNvSpPr>
              <a:spLocks/>
            </p:cNvSpPr>
            <p:nvPr/>
          </p:nvSpPr>
          <p:spPr bwMode="auto">
            <a:xfrm>
              <a:off x="6350000" y="3962400"/>
              <a:ext cx="53975" cy="1974850"/>
            </a:xfrm>
            <a:custGeom>
              <a:avLst/>
              <a:gdLst>
                <a:gd name="T0" fmla="*/ 0 w 34"/>
                <a:gd name="T1" fmla="*/ 0 h 1244"/>
                <a:gd name="T2" fmla="*/ 0 w 34"/>
                <a:gd name="T3" fmla="*/ 2147483647 h 1244"/>
                <a:gd name="T4" fmla="*/ 2147483647 w 34"/>
                <a:gd name="T5" fmla="*/ 2147483647 h 1244"/>
                <a:gd name="T6" fmla="*/ 2147483647 w 34"/>
                <a:gd name="T7" fmla="*/ 0 h 1244"/>
                <a:gd name="T8" fmla="*/ 0 w 34"/>
                <a:gd name="T9" fmla="*/ 0 h 1244"/>
                <a:gd name="T10" fmla="*/ 0 w 34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244"/>
                <a:gd name="T20" fmla="*/ 34 w 34"/>
                <a:gd name="T21" fmla="*/ 1244 h 12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244">
                  <a:moveTo>
                    <a:pt x="0" y="0"/>
                  </a:moveTo>
                  <a:lnTo>
                    <a:pt x="0" y="1244"/>
                  </a:lnTo>
                  <a:lnTo>
                    <a:pt x="34" y="124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1" name="Freeform 11"/>
            <p:cNvSpPr>
              <a:spLocks/>
            </p:cNvSpPr>
            <p:nvPr/>
          </p:nvSpPr>
          <p:spPr bwMode="auto">
            <a:xfrm>
              <a:off x="2133600" y="5148263"/>
              <a:ext cx="2143125" cy="47625"/>
            </a:xfrm>
            <a:custGeom>
              <a:avLst/>
              <a:gdLst>
                <a:gd name="T0" fmla="*/ 0 w 1350"/>
                <a:gd name="T1" fmla="*/ 0 h 30"/>
                <a:gd name="T2" fmla="*/ 0 w 1350"/>
                <a:gd name="T3" fmla="*/ 2147483647 h 30"/>
                <a:gd name="T4" fmla="*/ 2147483647 w 1350"/>
                <a:gd name="T5" fmla="*/ 2147483647 h 30"/>
                <a:gd name="T6" fmla="*/ 2147483647 w 1350"/>
                <a:gd name="T7" fmla="*/ 0 h 30"/>
                <a:gd name="T8" fmla="*/ 0 w 1350"/>
                <a:gd name="T9" fmla="*/ 0 h 30"/>
                <a:gd name="T10" fmla="*/ 0 w 1350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0"/>
                <a:gd name="T19" fmla="*/ 0 h 30"/>
                <a:gd name="T20" fmla="*/ 1350 w 1350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0" h="30">
                  <a:moveTo>
                    <a:pt x="0" y="0"/>
                  </a:moveTo>
                  <a:lnTo>
                    <a:pt x="0" y="30"/>
                  </a:lnTo>
                  <a:lnTo>
                    <a:pt x="1350" y="30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2" name="Rectangle 12"/>
            <p:cNvSpPr>
              <a:spLocks noChangeArrowheads="1"/>
            </p:cNvSpPr>
            <p:nvPr/>
          </p:nvSpPr>
          <p:spPr bwMode="auto">
            <a:xfrm rot="-5400000">
              <a:off x="7041356" y="5007769"/>
              <a:ext cx="1016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</a:t>
              </a:r>
              <a:endParaRPr lang="en-US"/>
            </a:p>
          </p:txBody>
        </p:sp>
        <p:sp>
          <p:nvSpPr>
            <p:cNvPr id="58383" name="Rectangle 13"/>
            <p:cNvSpPr>
              <a:spLocks noChangeArrowheads="1"/>
            </p:cNvSpPr>
            <p:nvPr/>
          </p:nvSpPr>
          <p:spPr bwMode="auto">
            <a:xfrm rot="-5400000">
              <a:off x="7072312" y="4941888"/>
              <a:ext cx="39687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58384" name="Rectangle 14"/>
            <p:cNvSpPr>
              <a:spLocks noChangeArrowheads="1"/>
            </p:cNvSpPr>
            <p:nvPr/>
          </p:nvSpPr>
          <p:spPr bwMode="auto">
            <a:xfrm rot="-5400000">
              <a:off x="7055643" y="4883944"/>
              <a:ext cx="7302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endParaRPr lang="en-US"/>
            </a:p>
          </p:txBody>
        </p:sp>
        <p:sp>
          <p:nvSpPr>
            <p:cNvPr id="58385" name="Rectangle 15"/>
            <p:cNvSpPr>
              <a:spLocks noChangeArrowheads="1"/>
            </p:cNvSpPr>
            <p:nvPr/>
          </p:nvSpPr>
          <p:spPr bwMode="auto">
            <a:xfrm rot="-5400000">
              <a:off x="7058024" y="4814888"/>
              <a:ext cx="68263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58386" name="Rectangle 16"/>
            <p:cNvSpPr>
              <a:spLocks noChangeArrowheads="1"/>
            </p:cNvSpPr>
            <p:nvPr/>
          </p:nvSpPr>
          <p:spPr bwMode="auto">
            <a:xfrm rot="-5400000">
              <a:off x="7052468" y="4742657"/>
              <a:ext cx="7937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H</a:t>
              </a:r>
              <a:endParaRPr lang="en-US"/>
            </a:p>
          </p:txBody>
        </p:sp>
        <p:sp>
          <p:nvSpPr>
            <p:cNvPr id="58387" name="Rectangle 17"/>
            <p:cNvSpPr>
              <a:spLocks noChangeArrowheads="1"/>
            </p:cNvSpPr>
            <p:nvPr/>
          </p:nvSpPr>
          <p:spPr bwMode="auto">
            <a:xfrm>
              <a:off x="3011488" y="5735638"/>
              <a:ext cx="36195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WIDTH</a:t>
              </a:r>
              <a:endParaRPr lang="en-US"/>
            </a:p>
          </p:txBody>
        </p:sp>
        <p:sp>
          <p:nvSpPr>
            <p:cNvPr id="58388" name="Freeform 18"/>
            <p:cNvSpPr>
              <a:spLocks/>
            </p:cNvSpPr>
            <p:nvPr/>
          </p:nvSpPr>
          <p:spPr bwMode="auto">
            <a:xfrm>
              <a:off x="2133600" y="4876800"/>
              <a:ext cx="2143125" cy="47625"/>
            </a:xfrm>
            <a:custGeom>
              <a:avLst/>
              <a:gdLst>
                <a:gd name="T0" fmla="*/ 0 w 1350"/>
                <a:gd name="T1" fmla="*/ 0 h 30"/>
                <a:gd name="T2" fmla="*/ 0 w 1350"/>
                <a:gd name="T3" fmla="*/ 2147483647 h 30"/>
                <a:gd name="T4" fmla="*/ 2147483647 w 1350"/>
                <a:gd name="T5" fmla="*/ 2147483647 h 30"/>
                <a:gd name="T6" fmla="*/ 2147483647 w 1350"/>
                <a:gd name="T7" fmla="*/ 0 h 30"/>
                <a:gd name="T8" fmla="*/ 0 w 1350"/>
                <a:gd name="T9" fmla="*/ 0 h 30"/>
                <a:gd name="T10" fmla="*/ 0 w 1350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0"/>
                <a:gd name="T19" fmla="*/ 0 h 30"/>
                <a:gd name="T20" fmla="*/ 1350 w 1350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0" h="30">
                  <a:moveTo>
                    <a:pt x="0" y="0"/>
                  </a:moveTo>
                  <a:lnTo>
                    <a:pt x="0" y="30"/>
                  </a:lnTo>
                  <a:lnTo>
                    <a:pt x="1350" y="30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9" name="Line 19"/>
            <p:cNvSpPr>
              <a:spLocks noChangeShapeType="1"/>
            </p:cNvSpPr>
            <p:nvPr/>
          </p:nvSpPr>
          <p:spPr bwMode="auto">
            <a:xfrm>
              <a:off x="2590800" y="4876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0" name="Freeform 22"/>
            <p:cNvSpPr>
              <a:spLocks/>
            </p:cNvSpPr>
            <p:nvPr/>
          </p:nvSpPr>
          <p:spPr bwMode="auto">
            <a:xfrm>
              <a:off x="6059487" y="3962400"/>
              <a:ext cx="53975" cy="1974850"/>
            </a:xfrm>
            <a:custGeom>
              <a:avLst/>
              <a:gdLst>
                <a:gd name="T0" fmla="*/ 0 w 34"/>
                <a:gd name="T1" fmla="*/ 0 h 1244"/>
                <a:gd name="T2" fmla="*/ 0 w 34"/>
                <a:gd name="T3" fmla="*/ 2147483647 h 1244"/>
                <a:gd name="T4" fmla="*/ 2147483647 w 34"/>
                <a:gd name="T5" fmla="*/ 2147483647 h 1244"/>
                <a:gd name="T6" fmla="*/ 2147483647 w 34"/>
                <a:gd name="T7" fmla="*/ 0 h 1244"/>
                <a:gd name="T8" fmla="*/ 0 w 34"/>
                <a:gd name="T9" fmla="*/ 0 h 1244"/>
                <a:gd name="T10" fmla="*/ 0 w 34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244"/>
                <a:gd name="T20" fmla="*/ 34 w 34"/>
                <a:gd name="T21" fmla="*/ 1244 h 12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244">
                  <a:moveTo>
                    <a:pt x="0" y="0"/>
                  </a:moveTo>
                  <a:lnTo>
                    <a:pt x="0" y="1244"/>
                  </a:lnTo>
                  <a:lnTo>
                    <a:pt x="34" y="124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1" name="Line 24"/>
            <p:cNvSpPr>
              <a:spLocks noChangeShapeType="1"/>
            </p:cNvSpPr>
            <p:nvPr/>
          </p:nvSpPr>
          <p:spPr bwMode="auto">
            <a:xfrm>
              <a:off x="6059487" y="4267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2" name="TextBox 166"/>
            <p:cNvSpPr txBox="1">
              <a:spLocks noChangeArrowheads="1"/>
            </p:cNvSpPr>
            <p:nvPr/>
          </p:nvSpPr>
          <p:spPr bwMode="auto">
            <a:xfrm>
              <a:off x="1295400" y="4724400"/>
              <a:ext cx="838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/>
              <a:r>
                <a:rPr lang="en-US" sz="1200"/>
                <a:t>Thread 0</a:t>
              </a:r>
            </a:p>
          </p:txBody>
        </p:sp>
        <p:sp>
          <p:nvSpPr>
            <p:cNvPr id="58393" name="TextBox 167"/>
            <p:cNvSpPr txBox="1">
              <a:spLocks noChangeArrowheads="1"/>
            </p:cNvSpPr>
            <p:nvPr/>
          </p:nvSpPr>
          <p:spPr bwMode="auto">
            <a:xfrm>
              <a:off x="1295400" y="5029200"/>
              <a:ext cx="838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/>
              <a:r>
                <a:rPr lang="en-US" sz="1200"/>
                <a:t>Thread 1</a:t>
              </a:r>
            </a:p>
          </p:txBody>
        </p:sp>
        <p:sp>
          <p:nvSpPr>
            <p:cNvPr id="58394" name="TextBox 168"/>
            <p:cNvSpPr txBox="1">
              <a:spLocks noChangeArrowheads="1"/>
            </p:cNvSpPr>
            <p:nvPr/>
          </p:nvSpPr>
          <p:spPr bwMode="auto">
            <a:xfrm>
              <a:off x="5526087" y="3429000"/>
              <a:ext cx="685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/>
                <a:t>Thread</a:t>
              </a:r>
            </a:p>
            <a:p>
              <a:pPr algn="ctr"/>
              <a:r>
                <a:rPr lang="en-US" sz="1200"/>
                <a:t>0</a:t>
              </a:r>
            </a:p>
          </p:txBody>
        </p:sp>
        <p:sp>
          <p:nvSpPr>
            <p:cNvPr id="58395" name="TextBox 170"/>
            <p:cNvSpPr txBox="1">
              <a:spLocks noChangeArrowheads="1"/>
            </p:cNvSpPr>
            <p:nvPr/>
          </p:nvSpPr>
          <p:spPr bwMode="auto">
            <a:xfrm>
              <a:off x="6211887" y="3429000"/>
              <a:ext cx="685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/>
                <a:t>Thread</a:t>
              </a:r>
            </a:p>
            <a:p>
              <a:pPr algn="ctr"/>
              <a:r>
                <a:rPr lang="en-US" sz="1200"/>
                <a:t>1</a:t>
              </a:r>
            </a:p>
          </p:txBody>
        </p:sp>
        <p:sp>
          <p:nvSpPr>
            <p:cNvPr id="58396" name="TextBox 171"/>
            <p:cNvSpPr txBox="1">
              <a:spLocks noChangeArrowheads="1"/>
            </p:cNvSpPr>
            <p:nvPr/>
          </p:nvSpPr>
          <p:spPr bwMode="auto">
            <a:xfrm>
              <a:off x="1981200" y="6019800"/>
              <a:ext cx="2659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a</a:t>
              </a:r>
              <a:r>
                <a:rPr lang="en-US"/>
                <a:t>) column after column?</a:t>
              </a:r>
            </a:p>
          </p:txBody>
        </p:sp>
        <p:sp>
          <p:nvSpPr>
            <p:cNvPr id="58397" name="TextBox 172"/>
            <p:cNvSpPr txBox="1">
              <a:spLocks noChangeArrowheads="1"/>
            </p:cNvSpPr>
            <p:nvPr/>
          </p:nvSpPr>
          <p:spPr bwMode="auto">
            <a:xfrm>
              <a:off x="5286578" y="6019800"/>
              <a:ext cx="19159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b</a:t>
              </a:r>
              <a:r>
                <a:rPr lang="en-US"/>
                <a:t>) row after row?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r>
              <a:rPr lang="en-US" smtClean="0"/>
              <a:t>Given a matrix stored </a:t>
            </a:r>
            <a:r>
              <a:rPr lang="en-US" i="1" smtClean="0">
                <a:solidFill>
                  <a:srgbClr val="FF0000"/>
                </a:solidFill>
              </a:rPr>
              <a:t>row-major</a:t>
            </a:r>
            <a:r>
              <a:rPr lang="en-US" smtClean="0"/>
              <a:t> in </a:t>
            </a:r>
            <a:r>
              <a:rPr lang="en-US" i="1" smtClean="0">
                <a:solidFill>
                  <a:srgbClr val="FF0000"/>
                </a:solidFill>
              </a:rPr>
              <a:t>global memory</a:t>
            </a:r>
            <a:r>
              <a:rPr lang="en-US" smtClean="0"/>
              <a:t>, what is a </a:t>
            </a:r>
            <a:r>
              <a:rPr lang="en-US" i="1" smtClean="0">
                <a:solidFill>
                  <a:srgbClr val="FF0000"/>
                </a:solidFill>
              </a:rPr>
              <a:t>thread</a:t>
            </a:r>
            <a:r>
              <a:rPr lang="en-US" smtClean="0"/>
              <a:t>’s desirable access pattern?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/>
              <a:t>) column after column</a:t>
            </a:r>
          </a:p>
          <a:p>
            <a:pPr lvl="2"/>
            <a:r>
              <a:rPr lang="en-US" i="1" smtClean="0">
                <a:solidFill>
                  <a:srgbClr val="FF9933"/>
                </a:solidFill>
              </a:rPr>
              <a:t>Individual threads</a:t>
            </a:r>
            <a:r>
              <a:rPr lang="en-US" smtClean="0"/>
              <a:t> read increasing, consecutive memory address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b</a:t>
            </a:r>
            <a:r>
              <a:rPr lang="en-US" smtClean="0"/>
              <a:t>) row after row</a:t>
            </a:r>
          </a:p>
          <a:p>
            <a:pPr lvl="2"/>
            <a:r>
              <a:rPr lang="en-US" i="1" smtClean="0">
                <a:solidFill>
                  <a:srgbClr val="FF9933"/>
                </a:solidFill>
              </a:rPr>
              <a:t>Adjacent threads</a:t>
            </a:r>
            <a:r>
              <a:rPr lang="en-US" smtClean="0"/>
              <a:t> read increasing, consecutive memory addresses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http://courses.engr.illinois.edu/ece498/al/textbook/Chapter5-CudaPerformance.pdf </a:t>
            </a:r>
          </a:p>
        </p:txBody>
      </p:sp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95475"/>
            <a:ext cx="59055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Box 31"/>
          <p:cNvSpPr txBox="1">
            <a:spLocks noChangeArrowheads="1"/>
          </p:cNvSpPr>
          <p:nvPr/>
        </p:nvSpPr>
        <p:spPr bwMode="auto">
          <a:xfrm>
            <a:off x="3306763" y="5943600"/>
            <a:ext cx="253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) column after column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61443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http://courses.engr.illinois.edu/ece498/al/textbook/Chapter5-CudaPerformance.pdf </a:t>
            </a:r>
          </a:p>
        </p:txBody>
      </p:sp>
      <p:sp>
        <p:nvSpPr>
          <p:cNvPr id="61444" name="TextBox 6"/>
          <p:cNvSpPr txBox="1">
            <a:spLocks noChangeArrowheads="1"/>
          </p:cNvSpPr>
          <p:nvPr/>
        </p:nvSpPr>
        <p:spPr bwMode="auto">
          <a:xfrm>
            <a:off x="3306763" y="55626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/>
              <a:t>) row after row</a:t>
            </a:r>
          </a:p>
        </p:txBody>
      </p:sp>
      <p:pic>
        <p:nvPicPr>
          <p:cNvPr id="614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762125"/>
            <a:ext cx="55435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70" name="Rectangle 5"/>
          <p:cNvSpPr txBox="1">
            <a:spLocks noChangeArrowheads="1"/>
          </p:cNvSpPr>
          <p:nvPr/>
        </p:nvSpPr>
        <p:spPr bwMode="auto">
          <a:xfrm>
            <a:off x="457200" y="19812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  <a:cs typeface="+mn-cs"/>
              </a:rPr>
              <a:t>Recall </a:t>
            </a:r>
            <a:r>
              <a:rPr lang="en-US" sz="3200" i="1" kern="0" dirty="0">
                <a:solidFill>
                  <a:srgbClr val="FF0000"/>
                </a:solidFill>
                <a:latin typeface="+mn-lt"/>
                <a:cs typeface="+mn-cs"/>
              </a:rPr>
              <a:t>Parallel Reduction</a:t>
            </a:r>
            <a:r>
              <a:rPr lang="en-US" sz="3200" kern="0" dirty="0">
                <a:latin typeface="+mn-lt"/>
                <a:cs typeface="+mn-cs"/>
              </a:rPr>
              <a:t> (sum)</a:t>
            </a:r>
            <a:endParaRPr lang="en-US" sz="2800" kern="0" dirty="0"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6246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Image from:  http://courses.engr.illinois.edu/ece498/al/textbook/Chapter5-CudaPerformance.pdf </a:t>
            </a:r>
          </a:p>
        </p:txBody>
      </p:sp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762125"/>
            <a:ext cx="55435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1905000" y="4343400"/>
            <a:ext cx="2819400" cy="914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76200" y="5322888"/>
            <a:ext cx="3733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Recall warp partitioning; if these threads are in the same warp, global memory addresses are increasing and consecutive across warps.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Global memory bandwidth (DRAM)</a:t>
            </a:r>
          </a:p>
          <a:p>
            <a:pPr lvl="1"/>
            <a:r>
              <a:rPr lang="en-US" smtClean="0"/>
              <a:t>G80 – 86.4 GB/s</a:t>
            </a:r>
          </a:p>
          <a:p>
            <a:pPr lvl="1"/>
            <a:r>
              <a:rPr lang="en-US" smtClean="0"/>
              <a:t>GT200 – 150 GB/s</a:t>
            </a:r>
          </a:p>
          <a:p>
            <a:r>
              <a:rPr lang="en-US" smtClean="0"/>
              <a:t>Achieve peak bandwidth by requesting large, consecutive locations from DRAM</a:t>
            </a:r>
          </a:p>
          <a:p>
            <a:pPr lvl="1"/>
            <a:r>
              <a:rPr lang="en-US" smtClean="0"/>
              <a:t>Accessing random location results in much lower bandwidth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Memory coalescing</a:t>
            </a:r>
            <a:r>
              <a:rPr lang="en-US" smtClean="0"/>
              <a:t> – rearrange access patterns to improve performance</a:t>
            </a:r>
          </a:p>
          <a:p>
            <a:r>
              <a:rPr lang="en-US" smtClean="0"/>
              <a:t>Useful today but will be less useful with large on-chip caches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Coalescing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GPU coalesce consecutive reads in a </a:t>
            </a:r>
            <a:r>
              <a:rPr lang="en-US" i="1" dirty="0" smtClean="0">
                <a:solidFill>
                  <a:srgbClr val="FF0000"/>
                </a:solidFill>
              </a:rPr>
              <a:t>half-warp</a:t>
            </a:r>
            <a:r>
              <a:rPr lang="en-US" dirty="0" smtClean="0"/>
              <a:t> into a single read</a:t>
            </a:r>
          </a:p>
          <a:p>
            <a:r>
              <a:rPr lang="en-US" i="1" dirty="0" smtClean="0">
                <a:solidFill>
                  <a:srgbClr val="FF9933"/>
                </a:solidFill>
              </a:rPr>
              <a:t>Strategy</a:t>
            </a:r>
            <a:r>
              <a:rPr lang="en-US" dirty="0" smtClean="0"/>
              <a:t>:  read global memory in a coalesce-able fashion into shared memory</a:t>
            </a:r>
          </a:p>
          <a:p>
            <a:pPr lvl="1"/>
            <a:r>
              <a:rPr lang="en-US" dirty="0" smtClean="0"/>
              <a:t>Then access shared memory randomly at maximum bandwidth</a:t>
            </a:r>
          </a:p>
          <a:p>
            <a:pPr lvl="2"/>
            <a:r>
              <a:rPr lang="en-US" dirty="0" smtClean="0"/>
              <a:t>Ignoring </a:t>
            </a:r>
            <a:r>
              <a:rPr lang="en-US" i="1" dirty="0" smtClean="0">
                <a:solidFill>
                  <a:srgbClr val="FF0000"/>
                </a:solidFill>
              </a:rPr>
              <a:t>bank conflicts</a:t>
            </a:r>
            <a:r>
              <a:rPr lang="en-US" dirty="0" smtClean="0"/>
              <a:t>…</a:t>
            </a: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200"/>
              <a:t>See Appendix G in the NVIDIA CUDA C Programming Guide for coalescing alignment requirements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886200"/>
          </a:xfrm>
        </p:spPr>
        <p:txBody>
          <a:bodyPr/>
          <a:lstStyle/>
          <a:p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Sometimes called a </a:t>
            </a:r>
            <a:r>
              <a:rPr lang="en-US" i="1" dirty="0" smtClean="0">
                <a:solidFill>
                  <a:srgbClr val="FF0000"/>
                </a:solidFill>
              </a:rPr>
              <a:t>parallel data cache</a:t>
            </a:r>
          </a:p>
          <a:p>
            <a:pPr lvl="2"/>
            <a:r>
              <a:rPr lang="en-US" dirty="0" smtClean="0"/>
              <a:t>Multiple threads can access shared memory at the same time</a:t>
            </a:r>
          </a:p>
          <a:p>
            <a:pPr lvl="1"/>
            <a:r>
              <a:rPr lang="en-US" dirty="0" smtClean="0"/>
              <a:t>Memory is divided into </a:t>
            </a:r>
            <a:r>
              <a:rPr lang="en-US" i="1" dirty="0" smtClean="0">
                <a:solidFill>
                  <a:srgbClr val="FF0000"/>
                </a:solidFill>
              </a:rPr>
              <a:t>banks</a:t>
            </a: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7696200" y="2514600"/>
            <a:ext cx="1219200" cy="3276600"/>
            <a:chOff x="4656" y="1488"/>
            <a:chExt cx="768" cy="2064"/>
          </a:xfrm>
        </p:grpSpPr>
        <p:sp>
          <p:nvSpPr>
            <p:cNvPr id="36870" name="AutoShape 5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36871" name="AutoShape 6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36872" name="AutoShape 7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36873" name="AutoShape 8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36874" name="AutoShape 9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36875" name="AutoShape 10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36876" name="AutoShape 11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36877" name="AutoShape 12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36878" name="AutoShape 13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36879" name="Group 14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36880" name="Oval 15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Oval 16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Oval 1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Conflicts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886200"/>
          </a:xfrm>
        </p:spPr>
        <p:txBody>
          <a:bodyPr>
            <a:normAutofit/>
          </a:bodyPr>
          <a:lstStyle/>
          <a:p>
            <a:r>
              <a:rPr lang="en-US" dirty="0"/>
              <a:t>Banks</a:t>
            </a:r>
          </a:p>
          <a:p>
            <a:pPr lvl="1"/>
            <a:r>
              <a:rPr lang="en-US" dirty="0"/>
              <a:t>Each bank can service one address per two cycles</a:t>
            </a:r>
          </a:p>
          <a:p>
            <a:pPr lvl="1"/>
            <a:r>
              <a:rPr lang="en-US" dirty="0" smtClean="0"/>
              <a:t>Per-bank bandwidth: 32-bits per two (</a:t>
            </a:r>
            <a:r>
              <a:rPr lang="en-US" dirty="0" err="1" smtClean="0"/>
              <a:t>shader</a:t>
            </a:r>
            <a:r>
              <a:rPr lang="en-US" dirty="0" smtClean="0"/>
              <a:t> clock) cycles</a:t>
            </a:r>
          </a:p>
          <a:p>
            <a:pPr lvl="1"/>
            <a:r>
              <a:rPr lang="en-US" dirty="0" smtClean="0"/>
              <a:t>Successive 32-bit words are assigned to successive banks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7696200" y="2514600"/>
            <a:ext cx="1219200" cy="3276600"/>
            <a:chOff x="4656" y="1488"/>
            <a:chExt cx="768" cy="2064"/>
          </a:xfrm>
        </p:grpSpPr>
        <p:sp>
          <p:nvSpPr>
            <p:cNvPr id="37894" name="AutoShape 5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37895" name="AutoShape 6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37896" name="AutoShape 7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37897" name="AutoShape 8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37898" name="AutoShape 9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37899" name="AutoShape 10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37900" name="AutoShape 11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37901" name="AutoShape 12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37902" name="AutoShape 13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37903" name="Group 14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37904" name="Oval 15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5" name="Oval 16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Oval 1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Bank Conflict</a:t>
            </a:r>
            <a:r>
              <a:rPr lang="en-US" dirty="0" smtClean="0"/>
              <a:t>:  Two simultaneous accesses to the same bank, but not the same address</a:t>
            </a:r>
          </a:p>
          <a:p>
            <a:pPr lvl="1"/>
            <a:r>
              <a:rPr lang="en-US" dirty="0" smtClean="0"/>
              <a:t>Serialized</a:t>
            </a:r>
          </a:p>
          <a:p>
            <a:r>
              <a:rPr lang="en-US" dirty="0" smtClean="0"/>
              <a:t>G80-GT200: </a:t>
            </a:r>
            <a:r>
              <a:rPr lang="en-US" dirty="0"/>
              <a:t>16 banks, with 8 SPs concurrently executing</a:t>
            </a:r>
          </a:p>
          <a:p>
            <a:r>
              <a:rPr lang="en-US" dirty="0"/>
              <a:t>Fermi: 32 banks, with 16 SPs concurrently executing </a:t>
            </a:r>
          </a:p>
          <a:p>
            <a:pPr lvl="1"/>
            <a:r>
              <a:rPr lang="en-US" dirty="0"/>
              <a:t>What does this mean for conflicts?</a:t>
            </a:r>
          </a:p>
          <a:p>
            <a:pPr lvl="2"/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38917" name="Group 4"/>
          <p:cNvGrpSpPr>
            <a:grpSpLocks/>
          </p:cNvGrpSpPr>
          <p:nvPr/>
        </p:nvGrpSpPr>
        <p:grpSpPr bwMode="auto">
          <a:xfrm>
            <a:off x="7696200" y="2514600"/>
            <a:ext cx="1219200" cy="3276600"/>
            <a:chOff x="4656" y="1488"/>
            <a:chExt cx="768" cy="2064"/>
          </a:xfrm>
        </p:grpSpPr>
        <p:sp>
          <p:nvSpPr>
            <p:cNvPr id="38918" name="AutoShape 5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38919" name="AutoShape 6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38920" name="AutoShape 7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38921" name="AutoShape 8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38922" name="AutoShape 9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38923" name="AutoShape 10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38924" name="AutoShape 11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38925" name="AutoShape 12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38926" name="AutoShape 13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38927" name="Group 14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38928" name="Oval 15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9" name="Oval 16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0" name="Oval 1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41529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Linear addressing </a:t>
            </a:r>
            <a:br>
              <a:rPr lang="en-US" sz="20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stride == 1</a:t>
            </a:r>
          </a:p>
        </p:txBody>
      </p:sp>
      <p:sp>
        <p:nvSpPr>
          <p:cNvPr id="33" name="Rectangle 4"/>
          <p:cNvSpPr txBox="1">
            <a:spLocks noChangeArrowheads="1"/>
          </p:cNvSpPr>
          <p:nvPr/>
        </p:nvSpPr>
        <p:spPr>
          <a:xfrm>
            <a:off x="4838700" y="1676400"/>
            <a:ext cx="41529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Random 1:1 Permutation</a:t>
            </a:r>
          </a:p>
        </p:txBody>
      </p:sp>
      <p:grpSp>
        <p:nvGrpSpPr>
          <p:cNvPr id="39942" name="Group 5"/>
          <p:cNvGrpSpPr>
            <a:grpSpLocks/>
          </p:cNvGrpSpPr>
          <p:nvPr/>
        </p:nvGrpSpPr>
        <p:grpSpPr bwMode="auto">
          <a:xfrm>
            <a:off x="685800" y="2819400"/>
            <a:ext cx="3657600" cy="3276600"/>
            <a:chOff x="432" y="1680"/>
            <a:chExt cx="2304" cy="2064"/>
          </a:xfrm>
        </p:grpSpPr>
        <p:grpSp>
          <p:nvGrpSpPr>
            <p:cNvPr id="39981" name="Group 6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0005" name="AutoShape 7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0006" name="AutoShape 8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0007" name="AutoShape 9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0008" name="AutoShape 10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0009" name="AutoShape 11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0010" name="AutoShape 12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0011" name="AutoShape 13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0012" name="AutoShape 14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0013" name="AutoShape 15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0014" name="Group 16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0015" name="Oval 17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6" name="Oval 18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7" name="Oval 19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82" name="Group 20"/>
            <p:cNvGrpSpPr>
              <a:grpSpLocks/>
            </p:cNvGrpSpPr>
            <p:nvPr/>
          </p:nvGrpSpPr>
          <p:grpSpPr bwMode="auto">
            <a:xfrm>
              <a:off x="432" y="1680"/>
              <a:ext cx="768" cy="2064"/>
              <a:chOff x="4656" y="1488"/>
              <a:chExt cx="768" cy="2064"/>
            </a:xfrm>
          </p:grpSpPr>
          <p:sp>
            <p:nvSpPr>
              <p:cNvPr id="39992" name="AutoShape 21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39993" name="AutoShape 22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39994" name="AutoShape 23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39995" name="AutoShape 24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39996" name="AutoShape 25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39997" name="AutoShape 26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39998" name="AutoShape 27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39999" name="AutoShape 28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40000" name="AutoShape 29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40001" name="Group 30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0002" name="Oval 31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3" name="Oval 32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4" name="Oval 33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39983" name="AutoShape 34"/>
            <p:cNvCxnSpPr>
              <a:cxnSpLocks noChangeShapeType="1"/>
              <a:stCxn id="40000" idx="4"/>
              <a:endCxn id="40013" idx="2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4" name="AutoShape 35"/>
            <p:cNvCxnSpPr>
              <a:cxnSpLocks noChangeShapeType="1"/>
              <a:stCxn id="39999" idx="4"/>
              <a:endCxn id="40012" idx="2"/>
            </p:cNvCxnSpPr>
            <p:nvPr/>
          </p:nvCxnSpPr>
          <p:spPr bwMode="auto">
            <a:xfrm>
              <a:off x="1136" y="200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5" name="AutoShape 36"/>
            <p:cNvCxnSpPr>
              <a:cxnSpLocks noChangeShapeType="1"/>
              <a:stCxn id="39998" idx="4"/>
              <a:endCxn id="40011" idx="2"/>
            </p:cNvCxnSpPr>
            <p:nvPr/>
          </p:nvCxnSpPr>
          <p:spPr bwMode="auto">
            <a:xfrm>
              <a:off x="1136" y="2174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6" name="AutoShape 37"/>
            <p:cNvCxnSpPr>
              <a:cxnSpLocks noChangeShapeType="1"/>
              <a:stCxn id="39997" idx="4"/>
              <a:endCxn id="40010" idx="2"/>
            </p:cNvCxnSpPr>
            <p:nvPr/>
          </p:nvCxnSpPr>
          <p:spPr bwMode="auto">
            <a:xfrm>
              <a:off x="1136" y="234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7" name="AutoShape 38"/>
            <p:cNvCxnSpPr>
              <a:cxnSpLocks noChangeShapeType="1"/>
              <a:stCxn id="39996" idx="4"/>
              <a:endCxn id="40009" idx="2"/>
            </p:cNvCxnSpPr>
            <p:nvPr/>
          </p:nvCxnSpPr>
          <p:spPr bwMode="auto">
            <a:xfrm>
              <a:off x="1136" y="251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8" name="AutoShape 39"/>
            <p:cNvCxnSpPr>
              <a:cxnSpLocks noChangeShapeType="1"/>
              <a:stCxn id="39995" idx="4"/>
              <a:endCxn id="40008" idx="2"/>
            </p:cNvCxnSpPr>
            <p:nvPr/>
          </p:nvCxnSpPr>
          <p:spPr bwMode="auto">
            <a:xfrm>
              <a:off x="1136" y="269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89" name="AutoShape 40"/>
            <p:cNvCxnSpPr>
              <a:cxnSpLocks noChangeShapeType="1"/>
              <a:stCxn id="39994" idx="4"/>
              <a:endCxn id="40007" idx="2"/>
            </p:cNvCxnSpPr>
            <p:nvPr/>
          </p:nvCxnSpPr>
          <p:spPr bwMode="auto">
            <a:xfrm>
              <a:off x="1136" y="2858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90" name="AutoShape 41"/>
            <p:cNvCxnSpPr>
              <a:cxnSpLocks noChangeShapeType="1"/>
              <a:stCxn id="39993" idx="4"/>
              <a:endCxn id="40006" idx="2"/>
            </p:cNvCxnSpPr>
            <p:nvPr/>
          </p:nvCxnSpPr>
          <p:spPr bwMode="auto">
            <a:xfrm>
              <a:off x="1136" y="30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91" name="AutoShape 42"/>
            <p:cNvCxnSpPr>
              <a:cxnSpLocks noChangeShapeType="1"/>
              <a:stCxn id="39992" idx="4"/>
              <a:endCxn id="40005" idx="2"/>
            </p:cNvCxnSpPr>
            <p:nvPr/>
          </p:nvCxnSpPr>
          <p:spPr bwMode="auto">
            <a:xfrm>
              <a:off x="1136" y="365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943" name="Group 43"/>
          <p:cNvGrpSpPr>
            <a:grpSpLocks/>
          </p:cNvGrpSpPr>
          <p:nvPr/>
        </p:nvGrpSpPr>
        <p:grpSpPr bwMode="auto">
          <a:xfrm>
            <a:off x="4800600" y="2819400"/>
            <a:ext cx="3657600" cy="3276600"/>
            <a:chOff x="3024" y="1680"/>
            <a:chExt cx="2304" cy="2064"/>
          </a:xfrm>
        </p:grpSpPr>
        <p:grpSp>
          <p:nvGrpSpPr>
            <p:cNvPr id="39944" name="Group 44"/>
            <p:cNvGrpSpPr>
              <a:grpSpLocks/>
            </p:cNvGrpSpPr>
            <p:nvPr/>
          </p:nvGrpSpPr>
          <p:grpSpPr bwMode="auto">
            <a:xfrm>
              <a:off x="4560" y="1680"/>
              <a:ext cx="768" cy="2064"/>
              <a:chOff x="4656" y="1488"/>
              <a:chExt cx="768" cy="2064"/>
            </a:xfrm>
          </p:grpSpPr>
          <p:sp>
            <p:nvSpPr>
              <p:cNvPr id="39968" name="AutoShape 45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39969" name="AutoShape 46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39970" name="AutoShape 47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39971" name="AutoShape 48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39972" name="AutoShape 49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39973" name="AutoShape 50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39974" name="AutoShape 51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39975" name="AutoShape 52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39976" name="AutoShape 53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39977" name="Group 54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39978" name="Oval 55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9" name="Oval 56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0" name="Oval 57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945" name="Group 58"/>
            <p:cNvGrpSpPr>
              <a:grpSpLocks/>
            </p:cNvGrpSpPr>
            <p:nvPr/>
          </p:nvGrpSpPr>
          <p:grpSpPr bwMode="auto">
            <a:xfrm>
              <a:off x="3024" y="1680"/>
              <a:ext cx="768" cy="2064"/>
              <a:chOff x="4656" y="1488"/>
              <a:chExt cx="768" cy="2064"/>
            </a:xfrm>
          </p:grpSpPr>
          <p:sp>
            <p:nvSpPr>
              <p:cNvPr id="39955" name="AutoShape 59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39956" name="AutoShape 60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39957" name="AutoShape 61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39958" name="AutoShape 62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39959" name="AutoShape 63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39960" name="AutoShape 64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39961" name="AutoShape 65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39962" name="AutoShape 66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39963" name="AutoShape 67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39964" name="Group 68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39965" name="Oval 6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6" name="Oval 7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7" name="Oval 7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39946" name="AutoShape 72"/>
            <p:cNvCxnSpPr>
              <a:cxnSpLocks noChangeShapeType="1"/>
              <a:stCxn id="39963" idx="4"/>
              <a:endCxn id="39975" idx="2"/>
            </p:cNvCxnSpPr>
            <p:nvPr/>
          </p:nvCxnSpPr>
          <p:spPr bwMode="auto">
            <a:xfrm>
              <a:off x="3728" y="1832"/>
              <a:ext cx="832" cy="1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7" name="AutoShape 73"/>
            <p:cNvCxnSpPr>
              <a:cxnSpLocks noChangeShapeType="1"/>
              <a:stCxn id="39962" idx="4"/>
              <a:endCxn id="39971" idx="2"/>
            </p:cNvCxnSpPr>
            <p:nvPr/>
          </p:nvCxnSpPr>
          <p:spPr bwMode="auto">
            <a:xfrm>
              <a:off x="3728" y="2000"/>
              <a:ext cx="832" cy="6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AutoShape 74"/>
            <p:cNvCxnSpPr>
              <a:cxnSpLocks noChangeShapeType="1"/>
              <a:stCxn id="39961" idx="4"/>
              <a:endCxn id="39974" idx="2"/>
            </p:cNvCxnSpPr>
            <p:nvPr/>
          </p:nvCxnSpPr>
          <p:spPr bwMode="auto">
            <a:xfrm>
              <a:off x="3728" y="2174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9" name="AutoShape 75"/>
            <p:cNvCxnSpPr>
              <a:cxnSpLocks noChangeShapeType="1"/>
              <a:stCxn id="39960" idx="4"/>
              <a:endCxn id="39976" idx="2"/>
            </p:cNvCxnSpPr>
            <p:nvPr/>
          </p:nvCxnSpPr>
          <p:spPr bwMode="auto">
            <a:xfrm flipV="1">
              <a:off x="3728" y="1832"/>
              <a:ext cx="832" cy="5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0" name="AutoShape 76"/>
            <p:cNvCxnSpPr>
              <a:cxnSpLocks noChangeShapeType="1"/>
              <a:stCxn id="39959" idx="4"/>
              <a:endCxn id="39973" idx="2"/>
            </p:cNvCxnSpPr>
            <p:nvPr/>
          </p:nvCxnSpPr>
          <p:spPr bwMode="auto">
            <a:xfrm flipV="1">
              <a:off x="3728" y="2342"/>
              <a:ext cx="832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1" name="AutoShape 77"/>
            <p:cNvCxnSpPr>
              <a:cxnSpLocks noChangeShapeType="1"/>
              <a:stCxn id="39958" idx="4"/>
              <a:endCxn id="39969" idx="2"/>
            </p:cNvCxnSpPr>
            <p:nvPr/>
          </p:nvCxnSpPr>
          <p:spPr bwMode="auto">
            <a:xfrm>
              <a:off x="3728" y="2690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2" name="AutoShape 78"/>
            <p:cNvCxnSpPr>
              <a:cxnSpLocks noChangeShapeType="1"/>
              <a:stCxn id="39957" idx="4"/>
              <a:endCxn id="39970" idx="2"/>
            </p:cNvCxnSpPr>
            <p:nvPr/>
          </p:nvCxnSpPr>
          <p:spPr bwMode="auto">
            <a:xfrm>
              <a:off x="3728" y="2858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3" name="AutoShape 79"/>
            <p:cNvCxnSpPr>
              <a:cxnSpLocks noChangeShapeType="1"/>
              <a:stCxn id="39956" idx="4"/>
              <a:endCxn id="39968" idx="2"/>
            </p:cNvCxnSpPr>
            <p:nvPr/>
          </p:nvCxnSpPr>
          <p:spPr bwMode="auto">
            <a:xfrm>
              <a:off x="3728" y="3032"/>
              <a:ext cx="832" cy="62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4" name="AutoShape 80"/>
            <p:cNvCxnSpPr>
              <a:cxnSpLocks noChangeShapeType="1"/>
              <a:stCxn id="39955" idx="4"/>
              <a:endCxn id="39972" idx="2"/>
            </p:cNvCxnSpPr>
            <p:nvPr/>
          </p:nvCxnSpPr>
          <p:spPr bwMode="auto">
            <a:xfrm flipV="1">
              <a:off x="3728" y="2516"/>
              <a:ext cx="832" cy="11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769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41529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Linear addressing </a:t>
            </a:r>
            <a:br>
              <a:rPr lang="en-US" sz="20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stride == 2</a:t>
            </a:r>
          </a:p>
        </p:txBody>
      </p:sp>
      <p:sp>
        <p:nvSpPr>
          <p:cNvPr id="106" name="Rectangle 4"/>
          <p:cNvSpPr txBox="1">
            <a:spLocks noChangeArrowheads="1"/>
          </p:cNvSpPr>
          <p:nvPr/>
        </p:nvSpPr>
        <p:spPr>
          <a:xfrm>
            <a:off x="4838700" y="1676400"/>
            <a:ext cx="4152900" cy="45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</a:rPr>
              <a:t>Bank Conflicts?</a:t>
            </a:r>
          </a:p>
          <a:p>
            <a:pPr marL="974725" lvl="1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000" kern="0" dirty="0">
                <a:latin typeface="+mn-lt"/>
              </a:rPr>
              <a:t>Linear addressing </a:t>
            </a:r>
            <a:br>
              <a:rPr lang="en-US" sz="20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stride == 8</a:t>
            </a:r>
          </a:p>
        </p:txBody>
      </p:sp>
      <p:grpSp>
        <p:nvGrpSpPr>
          <p:cNvPr id="40966" name="Group 5"/>
          <p:cNvGrpSpPr>
            <a:grpSpLocks/>
          </p:cNvGrpSpPr>
          <p:nvPr/>
        </p:nvGrpSpPr>
        <p:grpSpPr bwMode="auto">
          <a:xfrm>
            <a:off x="685800" y="2819400"/>
            <a:ext cx="3657600" cy="3276600"/>
            <a:chOff x="432" y="1680"/>
            <a:chExt cx="2304" cy="2064"/>
          </a:xfrm>
        </p:grpSpPr>
        <p:sp>
          <p:nvSpPr>
            <p:cNvPr id="41009" name="AutoShape 6"/>
            <p:cNvSpPr>
              <a:spLocks noChangeArrowheads="1"/>
            </p:cNvSpPr>
            <p:nvPr/>
          </p:nvSpPr>
          <p:spPr bwMode="auto">
            <a:xfrm>
              <a:off x="432" y="350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11</a:t>
              </a:r>
            </a:p>
          </p:txBody>
        </p:sp>
        <p:sp>
          <p:nvSpPr>
            <p:cNvPr id="41010" name="AutoShape 7"/>
            <p:cNvSpPr>
              <a:spLocks noChangeArrowheads="1"/>
            </p:cNvSpPr>
            <p:nvPr/>
          </p:nvSpPr>
          <p:spPr bwMode="auto">
            <a:xfrm>
              <a:off x="432" y="33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10</a:t>
              </a:r>
            </a:p>
          </p:txBody>
        </p:sp>
        <p:sp>
          <p:nvSpPr>
            <p:cNvPr id="41011" name="AutoShape 8"/>
            <p:cNvSpPr>
              <a:spLocks noChangeArrowheads="1"/>
            </p:cNvSpPr>
            <p:nvPr/>
          </p:nvSpPr>
          <p:spPr bwMode="auto">
            <a:xfrm>
              <a:off x="432" y="31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9</a:t>
              </a:r>
            </a:p>
          </p:txBody>
        </p:sp>
        <p:sp>
          <p:nvSpPr>
            <p:cNvPr id="41012" name="AutoShape 9"/>
            <p:cNvSpPr>
              <a:spLocks noChangeArrowheads="1"/>
            </p:cNvSpPr>
            <p:nvPr/>
          </p:nvSpPr>
          <p:spPr bwMode="auto">
            <a:xfrm>
              <a:off x="432" y="29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8</a:t>
              </a:r>
            </a:p>
          </p:txBody>
        </p:sp>
        <p:sp>
          <p:nvSpPr>
            <p:cNvPr id="41013" name="AutoShape 10"/>
            <p:cNvSpPr>
              <a:spLocks noChangeArrowheads="1"/>
            </p:cNvSpPr>
            <p:nvPr/>
          </p:nvSpPr>
          <p:spPr bwMode="auto">
            <a:xfrm>
              <a:off x="432" y="236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4</a:t>
              </a:r>
            </a:p>
          </p:txBody>
        </p:sp>
        <p:sp>
          <p:nvSpPr>
            <p:cNvPr id="41014" name="AutoShape 11"/>
            <p:cNvSpPr>
              <a:spLocks noChangeArrowheads="1"/>
            </p:cNvSpPr>
            <p:nvPr/>
          </p:nvSpPr>
          <p:spPr bwMode="auto">
            <a:xfrm>
              <a:off x="432" y="219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3</a:t>
              </a:r>
            </a:p>
          </p:txBody>
        </p:sp>
        <p:sp>
          <p:nvSpPr>
            <p:cNvPr id="41015" name="AutoShape 12"/>
            <p:cNvSpPr>
              <a:spLocks noChangeArrowheads="1"/>
            </p:cNvSpPr>
            <p:nvPr/>
          </p:nvSpPr>
          <p:spPr bwMode="auto">
            <a:xfrm>
              <a:off x="432" y="202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2</a:t>
              </a:r>
            </a:p>
          </p:txBody>
        </p:sp>
        <p:sp>
          <p:nvSpPr>
            <p:cNvPr id="41016" name="AutoShape 13"/>
            <p:cNvSpPr>
              <a:spLocks noChangeArrowheads="1"/>
            </p:cNvSpPr>
            <p:nvPr/>
          </p:nvSpPr>
          <p:spPr bwMode="auto">
            <a:xfrm>
              <a:off x="432" y="184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</a:t>
              </a:r>
            </a:p>
          </p:txBody>
        </p:sp>
        <p:sp>
          <p:nvSpPr>
            <p:cNvPr id="41017" name="AutoShape 14"/>
            <p:cNvSpPr>
              <a:spLocks noChangeArrowheads="1"/>
            </p:cNvSpPr>
            <p:nvPr/>
          </p:nvSpPr>
          <p:spPr bwMode="auto">
            <a:xfrm>
              <a:off x="432" y="168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0</a:t>
              </a:r>
            </a:p>
          </p:txBody>
        </p:sp>
        <p:grpSp>
          <p:nvGrpSpPr>
            <p:cNvPr id="41018" name="Group 15"/>
            <p:cNvGrpSpPr>
              <a:grpSpLocks/>
            </p:cNvGrpSpPr>
            <p:nvPr/>
          </p:nvGrpSpPr>
          <p:grpSpPr bwMode="auto">
            <a:xfrm>
              <a:off x="768" y="2688"/>
              <a:ext cx="48" cy="240"/>
              <a:chOff x="2400" y="2832"/>
              <a:chExt cx="48" cy="240"/>
            </a:xfrm>
          </p:grpSpPr>
          <p:sp>
            <p:nvSpPr>
              <p:cNvPr id="41042" name="Oval 16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3" name="Oval 17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4" name="Oval 18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1019" name="AutoShape 19"/>
            <p:cNvCxnSpPr>
              <a:cxnSpLocks noChangeShapeType="1"/>
              <a:stCxn id="41017" idx="4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0" name="AutoShape 20"/>
            <p:cNvCxnSpPr>
              <a:cxnSpLocks noChangeShapeType="1"/>
              <a:stCxn id="41016" idx="4"/>
            </p:cNvCxnSpPr>
            <p:nvPr/>
          </p:nvCxnSpPr>
          <p:spPr bwMode="auto">
            <a:xfrm>
              <a:off x="1136" y="2000"/>
              <a:ext cx="832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1" name="AutoShape 21"/>
            <p:cNvCxnSpPr>
              <a:cxnSpLocks noChangeShapeType="1"/>
              <a:stCxn id="41015" idx="4"/>
            </p:cNvCxnSpPr>
            <p:nvPr/>
          </p:nvCxnSpPr>
          <p:spPr bwMode="auto">
            <a:xfrm>
              <a:off x="1136" y="2174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2" name="AutoShape 22"/>
            <p:cNvCxnSpPr>
              <a:cxnSpLocks noChangeShapeType="1"/>
              <a:stCxn id="41014" idx="4"/>
            </p:cNvCxnSpPr>
            <p:nvPr/>
          </p:nvCxnSpPr>
          <p:spPr bwMode="auto">
            <a:xfrm>
              <a:off x="1136" y="2342"/>
              <a:ext cx="832" cy="5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3" name="AutoShape 23"/>
            <p:cNvCxnSpPr>
              <a:cxnSpLocks noChangeShapeType="1"/>
              <a:stCxn id="41012" idx="4"/>
            </p:cNvCxnSpPr>
            <p:nvPr/>
          </p:nvCxnSpPr>
          <p:spPr bwMode="auto">
            <a:xfrm flipV="1">
              <a:off x="1136" y="1832"/>
              <a:ext cx="832" cy="13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4" name="AutoShape 24"/>
            <p:cNvCxnSpPr>
              <a:cxnSpLocks noChangeShapeType="1"/>
              <a:stCxn id="41011" idx="4"/>
            </p:cNvCxnSpPr>
            <p:nvPr/>
          </p:nvCxnSpPr>
          <p:spPr bwMode="auto">
            <a:xfrm flipV="1">
              <a:off x="1136" y="2174"/>
              <a:ext cx="832" cy="11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5" name="AutoShape 25"/>
            <p:cNvCxnSpPr>
              <a:cxnSpLocks noChangeShapeType="1"/>
              <a:stCxn id="41010" idx="4"/>
            </p:cNvCxnSpPr>
            <p:nvPr/>
          </p:nvCxnSpPr>
          <p:spPr bwMode="auto">
            <a:xfrm flipV="1">
              <a:off x="1136" y="2516"/>
              <a:ext cx="832" cy="9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6" name="AutoShape 26"/>
            <p:cNvCxnSpPr>
              <a:cxnSpLocks noChangeShapeType="1"/>
              <a:stCxn id="41009" idx="4"/>
            </p:cNvCxnSpPr>
            <p:nvPr/>
          </p:nvCxnSpPr>
          <p:spPr bwMode="auto">
            <a:xfrm flipV="1">
              <a:off x="1136" y="2858"/>
              <a:ext cx="832" cy="7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7" name="AutoShape 27"/>
            <p:cNvCxnSpPr>
              <a:cxnSpLocks noChangeShapeType="1"/>
              <a:stCxn id="41013" idx="4"/>
            </p:cNvCxnSpPr>
            <p:nvPr/>
          </p:nvCxnSpPr>
          <p:spPr bwMode="auto">
            <a:xfrm>
              <a:off x="1136" y="2516"/>
              <a:ext cx="832" cy="6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1028" name="Group 28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1029" name="AutoShape 29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1030" name="AutoShape 30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1031" name="AutoShape 31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1032" name="AutoShape 32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1033" name="AutoShape 33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1034" name="AutoShape 34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1035" name="AutoShape 35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1036" name="AutoShape 36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1037" name="AutoShape 37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1038" name="Group 38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1039" name="Oval 3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0" name="Oval 4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1" name="Oval 4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0967" name="Group 42"/>
          <p:cNvGrpSpPr>
            <a:grpSpLocks/>
          </p:cNvGrpSpPr>
          <p:nvPr/>
        </p:nvGrpSpPr>
        <p:grpSpPr bwMode="auto">
          <a:xfrm>
            <a:off x="4800600" y="2743200"/>
            <a:ext cx="3657600" cy="3352800"/>
            <a:chOff x="3024" y="1632"/>
            <a:chExt cx="2304" cy="2112"/>
          </a:xfrm>
        </p:grpSpPr>
        <p:grpSp>
          <p:nvGrpSpPr>
            <p:cNvPr id="40968" name="Group 43"/>
            <p:cNvGrpSpPr>
              <a:grpSpLocks/>
            </p:cNvGrpSpPr>
            <p:nvPr/>
          </p:nvGrpSpPr>
          <p:grpSpPr bwMode="auto">
            <a:xfrm>
              <a:off x="3024" y="1680"/>
              <a:ext cx="768" cy="2064"/>
              <a:chOff x="4656" y="1488"/>
              <a:chExt cx="768" cy="2064"/>
            </a:xfrm>
          </p:grpSpPr>
          <p:sp>
            <p:nvSpPr>
              <p:cNvPr id="40996" name="AutoShape 44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40997" name="AutoShape 45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40998" name="AutoShape 46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40999" name="AutoShape 47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41000" name="AutoShape 48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41001" name="AutoShape 49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41002" name="AutoShape 50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41003" name="AutoShape 51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41004" name="AutoShape 52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41005" name="Group 53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1006" name="Oval 54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07" name="Oval 55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08" name="Oval 56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40969" name="AutoShape 57"/>
            <p:cNvCxnSpPr>
              <a:cxnSpLocks noChangeShapeType="1"/>
              <a:stCxn id="41004" idx="4"/>
              <a:endCxn id="40987" idx="2"/>
            </p:cNvCxnSpPr>
            <p:nvPr/>
          </p:nvCxnSpPr>
          <p:spPr bwMode="auto">
            <a:xfrm>
              <a:off x="3728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0" name="AutoShape 58"/>
            <p:cNvCxnSpPr>
              <a:cxnSpLocks noChangeShapeType="1"/>
              <a:stCxn id="41003" idx="4"/>
              <a:endCxn id="40982" idx="2"/>
            </p:cNvCxnSpPr>
            <p:nvPr/>
          </p:nvCxnSpPr>
          <p:spPr bwMode="auto">
            <a:xfrm>
              <a:off x="3728" y="2000"/>
              <a:ext cx="832" cy="9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1" name="AutoShape 59"/>
            <p:cNvCxnSpPr>
              <a:cxnSpLocks noChangeShapeType="1"/>
              <a:stCxn id="41002" idx="4"/>
              <a:endCxn id="40987" idx="2"/>
            </p:cNvCxnSpPr>
            <p:nvPr/>
          </p:nvCxnSpPr>
          <p:spPr bwMode="auto">
            <a:xfrm flipV="1">
              <a:off x="3728" y="1832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2" name="AutoShape 60"/>
            <p:cNvCxnSpPr>
              <a:cxnSpLocks noChangeShapeType="1"/>
              <a:stCxn id="41001" idx="4"/>
              <a:endCxn id="40982" idx="2"/>
            </p:cNvCxnSpPr>
            <p:nvPr/>
          </p:nvCxnSpPr>
          <p:spPr bwMode="auto">
            <a:xfrm>
              <a:off x="3728" y="2342"/>
              <a:ext cx="83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3" name="AutoShape 61"/>
            <p:cNvCxnSpPr>
              <a:cxnSpLocks noChangeShapeType="1"/>
              <a:stCxn id="41000" idx="4"/>
              <a:endCxn id="40987" idx="2"/>
            </p:cNvCxnSpPr>
            <p:nvPr/>
          </p:nvCxnSpPr>
          <p:spPr bwMode="auto">
            <a:xfrm flipV="1">
              <a:off x="3728" y="1832"/>
              <a:ext cx="832" cy="6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4" name="AutoShape 62"/>
            <p:cNvCxnSpPr>
              <a:cxnSpLocks noChangeShapeType="1"/>
              <a:stCxn id="40999" idx="4"/>
              <a:endCxn id="40982" idx="2"/>
            </p:cNvCxnSpPr>
            <p:nvPr/>
          </p:nvCxnSpPr>
          <p:spPr bwMode="auto">
            <a:xfrm>
              <a:off x="3728" y="2690"/>
              <a:ext cx="832" cy="2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5" name="AutoShape 63"/>
            <p:cNvCxnSpPr>
              <a:cxnSpLocks noChangeShapeType="1"/>
              <a:stCxn id="40998" idx="4"/>
              <a:endCxn id="40987" idx="2"/>
            </p:cNvCxnSpPr>
            <p:nvPr/>
          </p:nvCxnSpPr>
          <p:spPr bwMode="auto">
            <a:xfrm flipV="1">
              <a:off x="3728" y="1832"/>
              <a:ext cx="832" cy="10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6" name="AutoShape 64"/>
            <p:cNvCxnSpPr>
              <a:cxnSpLocks noChangeShapeType="1"/>
              <a:stCxn id="40997" idx="4"/>
              <a:endCxn id="40982" idx="2"/>
            </p:cNvCxnSpPr>
            <p:nvPr/>
          </p:nvCxnSpPr>
          <p:spPr bwMode="auto">
            <a:xfrm flipV="1">
              <a:off x="3728" y="2918"/>
              <a:ext cx="832" cy="1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7" name="AutoShape 65"/>
            <p:cNvCxnSpPr>
              <a:cxnSpLocks noChangeShapeType="1"/>
              <a:stCxn id="40996" idx="4"/>
              <a:endCxn id="40982" idx="2"/>
            </p:cNvCxnSpPr>
            <p:nvPr/>
          </p:nvCxnSpPr>
          <p:spPr bwMode="auto">
            <a:xfrm flipV="1">
              <a:off x="3728" y="2918"/>
              <a:ext cx="832" cy="7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978" name="Group 66"/>
            <p:cNvGrpSpPr>
              <a:grpSpLocks/>
            </p:cNvGrpSpPr>
            <p:nvPr/>
          </p:nvGrpSpPr>
          <p:grpSpPr bwMode="auto">
            <a:xfrm>
              <a:off x="4560" y="1680"/>
              <a:ext cx="768" cy="2064"/>
              <a:chOff x="4560" y="1680"/>
              <a:chExt cx="768" cy="2064"/>
            </a:xfrm>
          </p:grpSpPr>
          <p:sp>
            <p:nvSpPr>
              <p:cNvPr id="40981" name="AutoShape 67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9</a:t>
                </a:r>
              </a:p>
            </p:txBody>
          </p:sp>
          <p:sp>
            <p:nvSpPr>
              <p:cNvPr id="40982" name="AutoShape 68"/>
              <p:cNvSpPr>
                <a:spLocks noChangeArrowheads="1"/>
              </p:cNvSpPr>
              <p:nvPr/>
            </p:nvSpPr>
            <p:spPr bwMode="auto">
              <a:xfrm>
                <a:off x="4560" y="276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8</a:t>
                </a:r>
              </a:p>
            </p:txBody>
          </p:sp>
          <p:sp>
            <p:nvSpPr>
              <p:cNvPr id="40983" name="AutoShape 69"/>
              <p:cNvSpPr>
                <a:spLocks noChangeArrowheads="1"/>
              </p:cNvSpPr>
              <p:nvPr/>
            </p:nvSpPr>
            <p:spPr bwMode="auto">
              <a:xfrm>
                <a:off x="4560" y="350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0984" name="AutoShape 70"/>
              <p:cNvSpPr>
                <a:spLocks noChangeArrowheads="1"/>
              </p:cNvSpPr>
              <p:nvPr/>
            </p:nvSpPr>
            <p:spPr bwMode="auto">
              <a:xfrm>
                <a:off x="4560" y="259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0985" name="AutoShape 71"/>
              <p:cNvSpPr>
                <a:spLocks noChangeArrowheads="1"/>
              </p:cNvSpPr>
              <p:nvPr/>
            </p:nvSpPr>
            <p:spPr bwMode="auto">
              <a:xfrm>
                <a:off x="4560" y="202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0986" name="AutoShape 72"/>
              <p:cNvSpPr>
                <a:spLocks noChangeArrowheads="1"/>
              </p:cNvSpPr>
              <p:nvPr/>
            </p:nvSpPr>
            <p:spPr bwMode="auto">
              <a:xfrm>
                <a:off x="4560" y="184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0987" name="AutoShape 73"/>
              <p:cNvSpPr>
                <a:spLocks noChangeArrowheads="1"/>
              </p:cNvSpPr>
              <p:nvPr/>
            </p:nvSpPr>
            <p:spPr bwMode="auto">
              <a:xfrm>
                <a:off x="4560" y="168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0988" name="Group 74"/>
              <p:cNvGrpSpPr>
                <a:grpSpLocks/>
              </p:cNvGrpSpPr>
              <p:nvPr/>
            </p:nvGrpSpPr>
            <p:grpSpPr bwMode="auto">
              <a:xfrm>
                <a:off x="4914" y="3216"/>
                <a:ext cx="48" cy="240"/>
                <a:chOff x="2400" y="2832"/>
                <a:chExt cx="48" cy="240"/>
              </a:xfrm>
            </p:grpSpPr>
            <p:sp>
              <p:nvSpPr>
                <p:cNvPr id="40993" name="Oval 75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4" name="Oval 76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5" name="Oval 77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989" name="Group 78"/>
              <p:cNvGrpSpPr>
                <a:grpSpLocks/>
              </p:cNvGrpSpPr>
              <p:nvPr/>
            </p:nvGrpSpPr>
            <p:grpSpPr bwMode="auto">
              <a:xfrm>
                <a:off x="4914" y="2304"/>
                <a:ext cx="48" cy="240"/>
                <a:chOff x="2400" y="2832"/>
                <a:chExt cx="48" cy="240"/>
              </a:xfrm>
            </p:grpSpPr>
            <p:sp>
              <p:nvSpPr>
                <p:cNvPr id="40990" name="Oval 7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1" name="Oval 8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92" name="Oval 8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0979" name="Text Box 82"/>
            <p:cNvSpPr txBox="1">
              <a:spLocks noChangeArrowheads="1"/>
            </p:cNvSpPr>
            <p:nvPr/>
          </p:nvSpPr>
          <p:spPr bwMode="auto">
            <a:xfrm>
              <a:off x="4272" y="1632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x8</a:t>
              </a:r>
            </a:p>
          </p:txBody>
        </p:sp>
        <p:sp>
          <p:nvSpPr>
            <p:cNvPr id="40980" name="Text Box 83"/>
            <p:cNvSpPr txBox="1">
              <a:spLocks noChangeArrowheads="1"/>
            </p:cNvSpPr>
            <p:nvPr/>
          </p:nvSpPr>
          <p:spPr bwMode="auto">
            <a:xfrm>
              <a:off x="4320" y="3024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/>
                <a:t>x8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640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029200" cy="1981200"/>
          </a:xfrm>
        </p:spPr>
        <p:txBody>
          <a:bodyPr/>
          <a:lstStyle/>
          <a:p>
            <a:r>
              <a:rPr lang="en-US" dirty="0" smtClean="0"/>
              <a:t>Fast Path 1 (G80)</a:t>
            </a:r>
          </a:p>
          <a:p>
            <a:pPr lvl="1"/>
            <a:r>
              <a:rPr lang="en-US" dirty="0" smtClean="0"/>
              <a:t>All threads in a half-warp access different banks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5410200" y="3124200"/>
            <a:ext cx="3657600" cy="3276600"/>
            <a:chOff x="432" y="1680"/>
            <a:chExt cx="2304" cy="2064"/>
          </a:xfrm>
        </p:grpSpPr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2014" name="AutoShape 7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2015" name="AutoShape 8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2016" name="AutoShape 9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2017" name="AutoShape 10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2018" name="AutoShape 11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2019" name="AutoShape 12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2020" name="AutoShape 13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2021" name="AutoShape 14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2022" name="AutoShape 15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2023" name="Group 16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2024" name="Oval 17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5" name="Oval 18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26" name="Oval 19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991" name="Group 20"/>
            <p:cNvGrpSpPr>
              <a:grpSpLocks/>
            </p:cNvGrpSpPr>
            <p:nvPr/>
          </p:nvGrpSpPr>
          <p:grpSpPr bwMode="auto">
            <a:xfrm>
              <a:off x="432" y="1680"/>
              <a:ext cx="768" cy="2064"/>
              <a:chOff x="4656" y="1488"/>
              <a:chExt cx="768" cy="2064"/>
            </a:xfrm>
          </p:grpSpPr>
          <p:sp>
            <p:nvSpPr>
              <p:cNvPr id="42001" name="AutoShape 21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15</a:t>
                </a:r>
              </a:p>
            </p:txBody>
          </p:sp>
          <p:sp>
            <p:nvSpPr>
              <p:cNvPr id="42002" name="AutoShape 22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7</a:t>
                </a:r>
              </a:p>
            </p:txBody>
          </p:sp>
          <p:sp>
            <p:nvSpPr>
              <p:cNvPr id="42003" name="AutoShape 23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6</a:t>
                </a:r>
              </a:p>
            </p:txBody>
          </p:sp>
          <p:sp>
            <p:nvSpPr>
              <p:cNvPr id="42004" name="AutoShape 24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5</a:t>
                </a:r>
              </a:p>
            </p:txBody>
          </p:sp>
          <p:sp>
            <p:nvSpPr>
              <p:cNvPr id="42005" name="AutoShape 25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4</a:t>
                </a:r>
              </a:p>
            </p:txBody>
          </p:sp>
          <p:sp>
            <p:nvSpPr>
              <p:cNvPr id="42006" name="AutoShape 26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3</a:t>
                </a:r>
              </a:p>
            </p:txBody>
          </p:sp>
          <p:sp>
            <p:nvSpPr>
              <p:cNvPr id="42007" name="AutoShape 27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2</a:t>
                </a:r>
              </a:p>
            </p:txBody>
          </p:sp>
          <p:sp>
            <p:nvSpPr>
              <p:cNvPr id="42008" name="AutoShape 28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1</a:t>
                </a:r>
              </a:p>
            </p:txBody>
          </p:sp>
          <p:sp>
            <p:nvSpPr>
              <p:cNvPr id="42009" name="AutoShape 29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Thread 0</a:t>
                </a:r>
              </a:p>
            </p:txBody>
          </p:sp>
          <p:grpSp>
            <p:nvGrpSpPr>
              <p:cNvPr id="42010" name="Group 30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2011" name="Oval 31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2" name="Oval 32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13" name="Oval 33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41992" name="AutoShape 34"/>
            <p:cNvCxnSpPr>
              <a:cxnSpLocks noChangeShapeType="1"/>
              <a:stCxn id="42009" idx="4"/>
              <a:endCxn id="42022" idx="2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3" name="AutoShape 35"/>
            <p:cNvCxnSpPr>
              <a:cxnSpLocks noChangeShapeType="1"/>
              <a:stCxn id="42008" idx="4"/>
              <a:endCxn id="42021" idx="2"/>
            </p:cNvCxnSpPr>
            <p:nvPr/>
          </p:nvCxnSpPr>
          <p:spPr bwMode="auto">
            <a:xfrm>
              <a:off x="1136" y="200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4" name="AutoShape 36"/>
            <p:cNvCxnSpPr>
              <a:cxnSpLocks noChangeShapeType="1"/>
              <a:stCxn id="42007" idx="4"/>
              <a:endCxn id="42020" idx="2"/>
            </p:cNvCxnSpPr>
            <p:nvPr/>
          </p:nvCxnSpPr>
          <p:spPr bwMode="auto">
            <a:xfrm>
              <a:off x="1136" y="2174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5" name="AutoShape 37"/>
            <p:cNvCxnSpPr>
              <a:cxnSpLocks noChangeShapeType="1"/>
              <a:stCxn id="42006" idx="4"/>
              <a:endCxn id="42019" idx="2"/>
            </p:cNvCxnSpPr>
            <p:nvPr/>
          </p:nvCxnSpPr>
          <p:spPr bwMode="auto">
            <a:xfrm>
              <a:off x="1136" y="234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6" name="AutoShape 38"/>
            <p:cNvCxnSpPr>
              <a:cxnSpLocks noChangeShapeType="1"/>
              <a:stCxn id="42005" idx="4"/>
              <a:endCxn id="42018" idx="2"/>
            </p:cNvCxnSpPr>
            <p:nvPr/>
          </p:nvCxnSpPr>
          <p:spPr bwMode="auto">
            <a:xfrm>
              <a:off x="1136" y="251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7" name="AutoShape 39"/>
            <p:cNvCxnSpPr>
              <a:cxnSpLocks noChangeShapeType="1"/>
              <a:stCxn id="42004" idx="4"/>
              <a:endCxn id="42017" idx="2"/>
            </p:cNvCxnSpPr>
            <p:nvPr/>
          </p:nvCxnSpPr>
          <p:spPr bwMode="auto">
            <a:xfrm>
              <a:off x="1136" y="2690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40"/>
            <p:cNvCxnSpPr>
              <a:cxnSpLocks noChangeShapeType="1"/>
              <a:stCxn id="42003" idx="4"/>
              <a:endCxn id="42016" idx="2"/>
            </p:cNvCxnSpPr>
            <p:nvPr/>
          </p:nvCxnSpPr>
          <p:spPr bwMode="auto">
            <a:xfrm>
              <a:off x="1136" y="2858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41"/>
            <p:cNvCxnSpPr>
              <a:cxnSpLocks noChangeShapeType="1"/>
              <a:stCxn id="42002" idx="4"/>
              <a:endCxn id="42015" idx="2"/>
            </p:cNvCxnSpPr>
            <p:nvPr/>
          </p:nvCxnSpPr>
          <p:spPr bwMode="auto">
            <a:xfrm>
              <a:off x="1136" y="30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2"/>
            <p:cNvCxnSpPr>
              <a:cxnSpLocks noChangeShapeType="1"/>
              <a:stCxn id="42001" idx="4"/>
              <a:endCxn id="42014" idx="2"/>
            </p:cNvCxnSpPr>
            <p:nvPr/>
          </p:nvCxnSpPr>
          <p:spPr bwMode="auto">
            <a:xfrm>
              <a:off x="1136" y="3656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6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84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7185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7186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7187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AutoShape 42"/>
          <p:cNvCxnSpPr>
            <a:cxnSpLocks noChangeShapeType="1"/>
          </p:cNvCxnSpPr>
          <p:nvPr/>
        </p:nvCxnSpPr>
        <p:spPr bwMode="auto">
          <a:xfrm>
            <a:off x="35909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AutoShape 44"/>
          <p:cNvCxnSpPr>
            <a:cxnSpLocks noChangeShapeType="1"/>
          </p:cNvCxnSpPr>
          <p:nvPr/>
        </p:nvCxnSpPr>
        <p:spPr bwMode="auto">
          <a:xfrm>
            <a:off x="49196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0" name="AutoShape 46"/>
          <p:cNvCxnSpPr>
            <a:cxnSpLocks noChangeShapeType="1"/>
          </p:cNvCxnSpPr>
          <p:nvPr/>
        </p:nvCxnSpPr>
        <p:spPr bwMode="auto">
          <a:xfrm>
            <a:off x="62484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1" name="AutoShape 74"/>
          <p:cNvCxnSpPr>
            <a:cxnSpLocks noChangeShapeType="1"/>
            <a:stCxn id="7172" idx="2"/>
            <a:endCxn id="7179" idx="0"/>
          </p:cNvCxnSpPr>
          <p:nvPr/>
        </p:nvCxnSpPr>
        <p:spPr bwMode="auto">
          <a:xfrm rot="5400000">
            <a:off x="237648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AutoShape 74"/>
          <p:cNvCxnSpPr>
            <a:cxnSpLocks noChangeShapeType="1"/>
            <a:stCxn id="7175" idx="2"/>
            <a:endCxn id="7182" idx="0"/>
          </p:cNvCxnSpPr>
          <p:nvPr/>
        </p:nvCxnSpPr>
        <p:spPr bwMode="auto">
          <a:xfrm rot="5400000">
            <a:off x="370363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3" name="AutoShape 74"/>
          <p:cNvCxnSpPr>
            <a:cxnSpLocks noChangeShapeType="1"/>
            <a:stCxn id="7173" idx="2"/>
            <a:endCxn id="7184" idx="0"/>
          </p:cNvCxnSpPr>
          <p:nvPr/>
        </p:nvCxnSpPr>
        <p:spPr bwMode="auto">
          <a:xfrm rot="5400000">
            <a:off x="5032376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AutoShape 74"/>
          <p:cNvCxnSpPr>
            <a:cxnSpLocks noChangeShapeType="1"/>
            <a:stCxn id="7178" idx="2"/>
            <a:endCxn id="7185" idx="0"/>
          </p:cNvCxnSpPr>
          <p:nvPr/>
        </p:nvCxnSpPr>
        <p:spPr bwMode="auto">
          <a:xfrm rot="5400000">
            <a:off x="6360319" y="3172619"/>
            <a:ext cx="406400" cy="6651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43012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029200" cy="1981200"/>
          </a:xfrm>
        </p:spPr>
        <p:txBody>
          <a:bodyPr/>
          <a:lstStyle/>
          <a:p>
            <a:r>
              <a:rPr lang="en-US" dirty="0" smtClean="0"/>
              <a:t>Fast Path 2 (G80)</a:t>
            </a:r>
          </a:p>
          <a:p>
            <a:pPr lvl="1"/>
            <a:r>
              <a:rPr lang="en-US" dirty="0" smtClean="0"/>
              <a:t>All threads in a half-warp access the same address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43013" name="Group 6"/>
          <p:cNvGrpSpPr>
            <a:grpSpLocks/>
          </p:cNvGrpSpPr>
          <p:nvPr/>
        </p:nvGrpSpPr>
        <p:grpSpPr bwMode="auto">
          <a:xfrm>
            <a:off x="7848600" y="3124200"/>
            <a:ext cx="1219200" cy="3276600"/>
            <a:chOff x="4656" y="1488"/>
            <a:chExt cx="768" cy="2064"/>
          </a:xfrm>
        </p:grpSpPr>
        <p:sp>
          <p:nvSpPr>
            <p:cNvPr id="43038" name="AutoShape 7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15</a:t>
              </a:r>
            </a:p>
          </p:txBody>
        </p:sp>
        <p:sp>
          <p:nvSpPr>
            <p:cNvPr id="43039" name="AutoShape 8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7</a:t>
              </a:r>
            </a:p>
          </p:txBody>
        </p:sp>
        <p:sp>
          <p:nvSpPr>
            <p:cNvPr id="43040" name="AutoShape 9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6</a:t>
              </a:r>
            </a:p>
          </p:txBody>
        </p:sp>
        <p:sp>
          <p:nvSpPr>
            <p:cNvPr id="43041" name="AutoShape 10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5</a:t>
              </a:r>
            </a:p>
          </p:txBody>
        </p:sp>
        <p:sp>
          <p:nvSpPr>
            <p:cNvPr id="43042" name="AutoShape 11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4</a:t>
              </a:r>
            </a:p>
          </p:txBody>
        </p:sp>
        <p:sp>
          <p:nvSpPr>
            <p:cNvPr id="43043" name="AutoShape 12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3</a:t>
              </a:r>
            </a:p>
          </p:txBody>
        </p:sp>
        <p:sp>
          <p:nvSpPr>
            <p:cNvPr id="43044" name="AutoShape 13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2</a:t>
              </a:r>
            </a:p>
          </p:txBody>
        </p:sp>
        <p:sp>
          <p:nvSpPr>
            <p:cNvPr id="43045" name="AutoShape 14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1</a:t>
              </a:r>
            </a:p>
          </p:txBody>
        </p:sp>
        <p:sp>
          <p:nvSpPr>
            <p:cNvPr id="43046" name="AutoShape 15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Bank 0</a:t>
              </a:r>
            </a:p>
          </p:txBody>
        </p:sp>
        <p:grpSp>
          <p:nvGrpSpPr>
            <p:cNvPr id="43047" name="Group 16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43048" name="Oval 17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Oval 18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Oval 1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014" name="Group 20"/>
          <p:cNvGrpSpPr>
            <a:grpSpLocks/>
          </p:cNvGrpSpPr>
          <p:nvPr/>
        </p:nvGrpSpPr>
        <p:grpSpPr bwMode="auto">
          <a:xfrm>
            <a:off x="5410200" y="3124200"/>
            <a:ext cx="1219200" cy="3276600"/>
            <a:chOff x="4656" y="1488"/>
            <a:chExt cx="768" cy="2064"/>
          </a:xfrm>
        </p:grpSpPr>
        <p:sp>
          <p:nvSpPr>
            <p:cNvPr id="43025" name="AutoShape 21"/>
            <p:cNvSpPr>
              <a:spLocks noChangeArrowheads="1"/>
            </p:cNvSpPr>
            <p:nvPr/>
          </p:nvSpPr>
          <p:spPr bwMode="auto">
            <a:xfrm>
              <a:off x="4656" y="331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15</a:t>
              </a:r>
            </a:p>
          </p:txBody>
        </p:sp>
        <p:sp>
          <p:nvSpPr>
            <p:cNvPr id="43026" name="AutoShape 22"/>
            <p:cNvSpPr>
              <a:spLocks noChangeArrowheads="1"/>
            </p:cNvSpPr>
            <p:nvPr/>
          </p:nvSpPr>
          <p:spPr bwMode="auto">
            <a:xfrm>
              <a:off x="4656" y="26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7</a:t>
              </a:r>
            </a:p>
          </p:txBody>
        </p:sp>
        <p:sp>
          <p:nvSpPr>
            <p:cNvPr id="43027" name="AutoShape 23"/>
            <p:cNvSpPr>
              <a:spLocks noChangeArrowheads="1"/>
            </p:cNvSpPr>
            <p:nvPr/>
          </p:nvSpPr>
          <p:spPr bwMode="auto">
            <a:xfrm>
              <a:off x="4656" y="251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6</a:t>
              </a:r>
            </a:p>
          </p:txBody>
        </p:sp>
        <p:sp>
          <p:nvSpPr>
            <p:cNvPr id="43028" name="AutoShape 24"/>
            <p:cNvSpPr>
              <a:spLocks noChangeArrowheads="1"/>
            </p:cNvSpPr>
            <p:nvPr/>
          </p:nvSpPr>
          <p:spPr bwMode="auto">
            <a:xfrm>
              <a:off x="4656" y="234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5</a:t>
              </a:r>
            </a:p>
          </p:txBody>
        </p:sp>
        <p:sp>
          <p:nvSpPr>
            <p:cNvPr id="43029" name="AutoShape 25"/>
            <p:cNvSpPr>
              <a:spLocks noChangeArrowheads="1"/>
            </p:cNvSpPr>
            <p:nvPr/>
          </p:nvSpPr>
          <p:spPr bwMode="auto">
            <a:xfrm>
              <a:off x="4656" y="217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4</a:t>
              </a:r>
            </a:p>
          </p:txBody>
        </p:sp>
        <p:sp>
          <p:nvSpPr>
            <p:cNvPr id="43030" name="AutoShape 26"/>
            <p:cNvSpPr>
              <a:spLocks noChangeArrowheads="1"/>
            </p:cNvSpPr>
            <p:nvPr/>
          </p:nvSpPr>
          <p:spPr bwMode="auto">
            <a:xfrm>
              <a:off x="4656" y="199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3</a:t>
              </a:r>
            </a:p>
          </p:txBody>
        </p:sp>
        <p:sp>
          <p:nvSpPr>
            <p:cNvPr id="43031" name="AutoShape 27"/>
            <p:cNvSpPr>
              <a:spLocks noChangeArrowheads="1"/>
            </p:cNvSpPr>
            <p:nvPr/>
          </p:nvSpPr>
          <p:spPr bwMode="auto">
            <a:xfrm>
              <a:off x="4656" y="18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2</a:t>
              </a:r>
            </a:p>
          </p:txBody>
        </p:sp>
        <p:sp>
          <p:nvSpPr>
            <p:cNvPr id="43032" name="AutoShape 28"/>
            <p:cNvSpPr>
              <a:spLocks noChangeArrowheads="1"/>
            </p:cNvSpPr>
            <p:nvPr/>
          </p:nvSpPr>
          <p:spPr bwMode="auto">
            <a:xfrm>
              <a:off x="4656" y="16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</a:t>
              </a:r>
            </a:p>
          </p:txBody>
        </p:sp>
        <p:sp>
          <p:nvSpPr>
            <p:cNvPr id="43033" name="AutoShape 29"/>
            <p:cNvSpPr>
              <a:spLocks noChangeArrowheads="1"/>
            </p:cNvSpPr>
            <p:nvPr/>
          </p:nvSpPr>
          <p:spPr bwMode="auto">
            <a:xfrm>
              <a:off x="4656" y="14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0</a:t>
              </a:r>
            </a:p>
          </p:txBody>
        </p:sp>
        <p:grpSp>
          <p:nvGrpSpPr>
            <p:cNvPr id="43034" name="Group 30"/>
            <p:cNvGrpSpPr>
              <a:grpSpLocks/>
            </p:cNvGrpSpPr>
            <p:nvPr/>
          </p:nvGrpSpPr>
          <p:grpSpPr bwMode="auto">
            <a:xfrm>
              <a:off x="5010" y="3000"/>
              <a:ext cx="48" cy="240"/>
              <a:chOff x="2400" y="2832"/>
              <a:chExt cx="48" cy="240"/>
            </a:xfrm>
          </p:grpSpPr>
          <p:sp>
            <p:nvSpPr>
              <p:cNvPr id="43035" name="Oval 31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6" name="Oval 32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Oval 33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43015" name="AutoShape 34"/>
          <p:cNvCxnSpPr>
            <a:cxnSpLocks noChangeShapeType="1"/>
            <a:stCxn id="43033" idx="4"/>
            <a:endCxn id="43046" idx="2"/>
          </p:cNvCxnSpPr>
          <p:nvPr/>
        </p:nvCxnSpPr>
        <p:spPr bwMode="auto">
          <a:xfrm>
            <a:off x="6527800" y="3365500"/>
            <a:ext cx="1320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6" name="AutoShape 35"/>
          <p:cNvCxnSpPr>
            <a:cxnSpLocks noChangeShapeType="1"/>
            <a:stCxn id="43032" idx="4"/>
            <a:endCxn id="43046" idx="2"/>
          </p:cNvCxnSpPr>
          <p:nvPr/>
        </p:nvCxnSpPr>
        <p:spPr bwMode="auto">
          <a:xfrm flipV="1">
            <a:off x="6527800" y="3365500"/>
            <a:ext cx="1320800" cy="266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7" name="AutoShape 36"/>
          <p:cNvCxnSpPr>
            <a:cxnSpLocks noChangeShapeType="1"/>
            <a:stCxn id="43031" idx="4"/>
            <a:endCxn id="43046" idx="2"/>
          </p:cNvCxnSpPr>
          <p:nvPr/>
        </p:nvCxnSpPr>
        <p:spPr bwMode="auto">
          <a:xfrm flipV="1">
            <a:off x="6527800" y="3365500"/>
            <a:ext cx="13208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8" name="AutoShape 37"/>
          <p:cNvCxnSpPr>
            <a:cxnSpLocks noChangeShapeType="1"/>
            <a:stCxn id="43030" idx="4"/>
            <a:endCxn id="43046" idx="2"/>
          </p:cNvCxnSpPr>
          <p:nvPr/>
        </p:nvCxnSpPr>
        <p:spPr bwMode="auto">
          <a:xfrm flipV="1">
            <a:off x="6527800" y="3365500"/>
            <a:ext cx="1320800" cy="8096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9" name="AutoShape 38"/>
          <p:cNvCxnSpPr>
            <a:cxnSpLocks noChangeShapeType="1"/>
            <a:stCxn id="43029" idx="4"/>
            <a:endCxn id="43046" idx="2"/>
          </p:cNvCxnSpPr>
          <p:nvPr/>
        </p:nvCxnSpPr>
        <p:spPr bwMode="auto">
          <a:xfrm flipV="1">
            <a:off x="6527800" y="3365500"/>
            <a:ext cx="1320800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0" name="AutoShape 39"/>
          <p:cNvCxnSpPr>
            <a:cxnSpLocks noChangeShapeType="1"/>
            <a:stCxn id="43028" idx="4"/>
            <a:endCxn id="43046" idx="2"/>
          </p:cNvCxnSpPr>
          <p:nvPr/>
        </p:nvCxnSpPr>
        <p:spPr bwMode="auto">
          <a:xfrm flipV="1">
            <a:off x="6527800" y="3365500"/>
            <a:ext cx="1320800" cy="1362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1" name="AutoShape 40"/>
          <p:cNvCxnSpPr>
            <a:cxnSpLocks noChangeShapeType="1"/>
            <a:stCxn id="43027" idx="4"/>
            <a:endCxn id="43046" idx="2"/>
          </p:cNvCxnSpPr>
          <p:nvPr/>
        </p:nvCxnSpPr>
        <p:spPr bwMode="auto">
          <a:xfrm flipV="1">
            <a:off x="6527800" y="3365500"/>
            <a:ext cx="1320800" cy="1628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2" name="AutoShape 41"/>
          <p:cNvCxnSpPr>
            <a:cxnSpLocks noChangeShapeType="1"/>
            <a:stCxn id="43026" idx="4"/>
            <a:endCxn id="43046" idx="2"/>
          </p:cNvCxnSpPr>
          <p:nvPr/>
        </p:nvCxnSpPr>
        <p:spPr bwMode="auto">
          <a:xfrm flipV="1">
            <a:off x="6527800" y="3365500"/>
            <a:ext cx="1320800" cy="1905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42"/>
          <p:cNvCxnSpPr>
            <a:cxnSpLocks noChangeShapeType="1"/>
            <a:stCxn id="43025" idx="4"/>
            <a:endCxn id="43046" idx="2"/>
          </p:cNvCxnSpPr>
          <p:nvPr/>
        </p:nvCxnSpPr>
        <p:spPr bwMode="auto">
          <a:xfrm flipV="1">
            <a:off x="6527800" y="3365500"/>
            <a:ext cx="1320800" cy="2895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4" name="TextBox 74"/>
          <p:cNvSpPr txBox="1">
            <a:spLocks noChangeArrowheads="1"/>
          </p:cNvSpPr>
          <p:nvPr/>
        </p:nvSpPr>
        <p:spPr bwMode="auto">
          <a:xfrm>
            <a:off x="6858000" y="2819400"/>
            <a:ext cx="820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400"/>
              <a:t>Same</a:t>
            </a:r>
          </a:p>
          <a:p>
            <a:pPr algn="ctr"/>
            <a:r>
              <a:rPr lang="en-US" sz="1400"/>
              <a:t>address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040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0292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Slow Path (G80)</a:t>
            </a:r>
          </a:p>
          <a:p>
            <a:pPr lvl="1"/>
            <a:r>
              <a:rPr lang="en-US" dirty="0" smtClean="0"/>
              <a:t>Multiple threads in a half-warp access the same bank</a:t>
            </a:r>
          </a:p>
          <a:p>
            <a:pPr lvl="1"/>
            <a:r>
              <a:rPr lang="en-US" dirty="0" smtClean="0"/>
              <a:t>Access is serialized</a:t>
            </a:r>
          </a:p>
          <a:p>
            <a:pPr lvl="1"/>
            <a:r>
              <a:rPr lang="en-US" dirty="0" smtClean="0"/>
              <a:t>What is the cost?</a:t>
            </a:r>
          </a:p>
          <a:p>
            <a:pPr lvl="1"/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i="1" dirty="0" smtClean="0">
              <a:solidFill>
                <a:srgbClr val="FF9933"/>
              </a:solidFill>
            </a:endParaRPr>
          </a:p>
        </p:txBody>
      </p:sp>
      <p:grpSp>
        <p:nvGrpSpPr>
          <p:cNvPr id="44037" name="Group 5"/>
          <p:cNvGrpSpPr>
            <a:grpSpLocks/>
          </p:cNvGrpSpPr>
          <p:nvPr/>
        </p:nvGrpSpPr>
        <p:grpSpPr bwMode="auto">
          <a:xfrm>
            <a:off x="5410200" y="3124200"/>
            <a:ext cx="3657600" cy="3276600"/>
            <a:chOff x="432" y="1680"/>
            <a:chExt cx="2304" cy="2064"/>
          </a:xfrm>
        </p:grpSpPr>
        <p:sp>
          <p:nvSpPr>
            <p:cNvPr id="44038" name="AutoShape 6"/>
            <p:cNvSpPr>
              <a:spLocks noChangeArrowheads="1"/>
            </p:cNvSpPr>
            <p:nvPr/>
          </p:nvSpPr>
          <p:spPr bwMode="auto">
            <a:xfrm>
              <a:off x="432" y="350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11</a:t>
              </a:r>
            </a:p>
          </p:txBody>
        </p:sp>
        <p:sp>
          <p:nvSpPr>
            <p:cNvPr id="44039" name="AutoShape 7"/>
            <p:cNvSpPr>
              <a:spLocks noChangeArrowheads="1"/>
            </p:cNvSpPr>
            <p:nvPr/>
          </p:nvSpPr>
          <p:spPr bwMode="auto">
            <a:xfrm>
              <a:off x="432" y="333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10</a:t>
              </a:r>
            </a:p>
          </p:txBody>
        </p:sp>
        <p:sp>
          <p:nvSpPr>
            <p:cNvPr id="44040" name="AutoShape 8"/>
            <p:cNvSpPr>
              <a:spLocks noChangeArrowheads="1"/>
            </p:cNvSpPr>
            <p:nvPr/>
          </p:nvSpPr>
          <p:spPr bwMode="auto">
            <a:xfrm>
              <a:off x="432" y="3156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9</a:t>
              </a:r>
            </a:p>
          </p:txBody>
        </p:sp>
        <p:sp>
          <p:nvSpPr>
            <p:cNvPr id="44041" name="AutoShape 9"/>
            <p:cNvSpPr>
              <a:spLocks noChangeArrowheads="1"/>
            </p:cNvSpPr>
            <p:nvPr/>
          </p:nvSpPr>
          <p:spPr bwMode="auto">
            <a:xfrm>
              <a:off x="432" y="298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8</a:t>
              </a:r>
            </a:p>
          </p:txBody>
        </p:sp>
        <p:sp>
          <p:nvSpPr>
            <p:cNvPr id="44042" name="AutoShape 10"/>
            <p:cNvSpPr>
              <a:spLocks noChangeArrowheads="1"/>
            </p:cNvSpPr>
            <p:nvPr/>
          </p:nvSpPr>
          <p:spPr bwMode="auto">
            <a:xfrm>
              <a:off x="432" y="2364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4</a:t>
              </a:r>
            </a:p>
          </p:txBody>
        </p:sp>
        <p:sp>
          <p:nvSpPr>
            <p:cNvPr id="44043" name="AutoShape 11"/>
            <p:cNvSpPr>
              <a:spLocks noChangeArrowheads="1"/>
            </p:cNvSpPr>
            <p:nvPr/>
          </p:nvSpPr>
          <p:spPr bwMode="auto">
            <a:xfrm>
              <a:off x="432" y="219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3</a:t>
              </a:r>
            </a:p>
          </p:txBody>
        </p:sp>
        <p:sp>
          <p:nvSpPr>
            <p:cNvPr id="44044" name="AutoShape 12"/>
            <p:cNvSpPr>
              <a:spLocks noChangeArrowheads="1"/>
            </p:cNvSpPr>
            <p:nvPr/>
          </p:nvSpPr>
          <p:spPr bwMode="auto">
            <a:xfrm>
              <a:off x="432" y="2022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2</a:t>
              </a:r>
            </a:p>
          </p:txBody>
        </p:sp>
        <p:sp>
          <p:nvSpPr>
            <p:cNvPr id="44045" name="AutoShape 13"/>
            <p:cNvSpPr>
              <a:spLocks noChangeArrowheads="1"/>
            </p:cNvSpPr>
            <p:nvPr/>
          </p:nvSpPr>
          <p:spPr bwMode="auto">
            <a:xfrm>
              <a:off x="432" y="1848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1</a:t>
              </a:r>
            </a:p>
          </p:txBody>
        </p:sp>
        <p:sp>
          <p:nvSpPr>
            <p:cNvPr id="44046" name="AutoShape 14"/>
            <p:cNvSpPr>
              <a:spLocks noChangeArrowheads="1"/>
            </p:cNvSpPr>
            <p:nvPr/>
          </p:nvSpPr>
          <p:spPr bwMode="auto">
            <a:xfrm>
              <a:off x="432" y="1680"/>
              <a:ext cx="768" cy="240"/>
            </a:xfrm>
            <a:prstGeom prst="cube">
              <a:avLst>
                <a:gd name="adj" fmla="val 26565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Thread 0</a:t>
              </a:r>
            </a:p>
          </p:txBody>
        </p:sp>
        <p:grpSp>
          <p:nvGrpSpPr>
            <p:cNvPr id="44047" name="Group 15"/>
            <p:cNvGrpSpPr>
              <a:grpSpLocks/>
            </p:cNvGrpSpPr>
            <p:nvPr/>
          </p:nvGrpSpPr>
          <p:grpSpPr bwMode="auto">
            <a:xfrm>
              <a:off x="768" y="2688"/>
              <a:ext cx="48" cy="240"/>
              <a:chOff x="2400" y="2832"/>
              <a:chExt cx="48" cy="240"/>
            </a:xfrm>
          </p:grpSpPr>
          <p:sp>
            <p:nvSpPr>
              <p:cNvPr id="44071" name="Oval 16"/>
              <p:cNvSpPr>
                <a:spLocks noChangeArrowheads="1"/>
              </p:cNvSpPr>
              <p:nvPr/>
            </p:nvSpPr>
            <p:spPr bwMode="auto">
              <a:xfrm>
                <a:off x="2400" y="283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2" name="Oval 17"/>
              <p:cNvSpPr>
                <a:spLocks noChangeArrowheads="1"/>
              </p:cNvSpPr>
              <p:nvPr/>
            </p:nvSpPr>
            <p:spPr bwMode="auto">
              <a:xfrm>
                <a:off x="2400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3" name="Oval 18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4048" name="AutoShape 19"/>
            <p:cNvCxnSpPr>
              <a:cxnSpLocks noChangeShapeType="1"/>
              <a:stCxn id="44046" idx="4"/>
            </p:cNvCxnSpPr>
            <p:nvPr/>
          </p:nvCxnSpPr>
          <p:spPr bwMode="auto">
            <a:xfrm>
              <a:off x="1136" y="1832"/>
              <a:ext cx="8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9" name="AutoShape 20"/>
            <p:cNvCxnSpPr>
              <a:cxnSpLocks noChangeShapeType="1"/>
              <a:stCxn id="44045" idx="4"/>
            </p:cNvCxnSpPr>
            <p:nvPr/>
          </p:nvCxnSpPr>
          <p:spPr bwMode="auto">
            <a:xfrm>
              <a:off x="1136" y="2000"/>
              <a:ext cx="832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0" name="AutoShape 21"/>
            <p:cNvCxnSpPr>
              <a:cxnSpLocks noChangeShapeType="1"/>
              <a:stCxn id="44044" idx="4"/>
            </p:cNvCxnSpPr>
            <p:nvPr/>
          </p:nvCxnSpPr>
          <p:spPr bwMode="auto">
            <a:xfrm>
              <a:off x="1136" y="2174"/>
              <a:ext cx="832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1" name="AutoShape 22"/>
            <p:cNvCxnSpPr>
              <a:cxnSpLocks noChangeShapeType="1"/>
              <a:stCxn id="44043" idx="4"/>
            </p:cNvCxnSpPr>
            <p:nvPr/>
          </p:nvCxnSpPr>
          <p:spPr bwMode="auto">
            <a:xfrm>
              <a:off x="1136" y="2342"/>
              <a:ext cx="832" cy="5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2" name="AutoShape 23"/>
            <p:cNvCxnSpPr>
              <a:cxnSpLocks noChangeShapeType="1"/>
              <a:stCxn id="44041" idx="4"/>
            </p:cNvCxnSpPr>
            <p:nvPr/>
          </p:nvCxnSpPr>
          <p:spPr bwMode="auto">
            <a:xfrm flipV="1">
              <a:off x="1136" y="1832"/>
              <a:ext cx="832" cy="13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3" name="AutoShape 24"/>
            <p:cNvCxnSpPr>
              <a:cxnSpLocks noChangeShapeType="1"/>
              <a:stCxn id="44040" idx="4"/>
            </p:cNvCxnSpPr>
            <p:nvPr/>
          </p:nvCxnSpPr>
          <p:spPr bwMode="auto">
            <a:xfrm flipV="1">
              <a:off x="1136" y="2174"/>
              <a:ext cx="832" cy="11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4" name="AutoShape 25"/>
            <p:cNvCxnSpPr>
              <a:cxnSpLocks noChangeShapeType="1"/>
              <a:stCxn id="44039" idx="4"/>
            </p:cNvCxnSpPr>
            <p:nvPr/>
          </p:nvCxnSpPr>
          <p:spPr bwMode="auto">
            <a:xfrm flipV="1">
              <a:off x="1136" y="2516"/>
              <a:ext cx="832" cy="9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5" name="AutoShape 26"/>
            <p:cNvCxnSpPr>
              <a:cxnSpLocks noChangeShapeType="1"/>
              <a:stCxn id="44038" idx="4"/>
            </p:cNvCxnSpPr>
            <p:nvPr/>
          </p:nvCxnSpPr>
          <p:spPr bwMode="auto">
            <a:xfrm flipV="1">
              <a:off x="1136" y="2858"/>
              <a:ext cx="832" cy="7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6" name="AutoShape 27"/>
            <p:cNvCxnSpPr>
              <a:cxnSpLocks noChangeShapeType="1"/>
              <a:stCxn id="44042" idx="4"/>
            </p:cNvCxnSpPr>
            <p:nvPr/>
          </p:nvCxnSpPr>
          <p:spPr bwMode="auto">
            <a:xfrm>
              <a:off x="1136" y="2516"/>
              <a:ext cx="832" cy="6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4057" name="Group 28"/>
            <p:cNvGrpSpPr>
              <a:grpSpLocks/>
            </p:cNvGrpSpPr>
            <p:nvPr/>
          </p:nvGrpSpPr>
          <p:grpSpPr bwMode="auto">
            <a:xfrm>
              <a:off x="1968" y="1680"/>
              <a:ext cx="768" cy="2064"/>
              <a:chOff x="4656" y="1488"/>
              <a:chExt cx="768" cy="2064"/>
            </a:xfrm>
          </p:grpSpPr>
          <p:sp>
            <p:nvSpPr>
              <p:cNvPr id="44058" name="AutoShape 29"/>
              <p:cNvSpPr>
                <a:spLocks noChangeArrowheads="1"/>
              </p:cNvSpPr>
              <p:nvPr/>
            </p:nvSpPr>
            <p:spPr bwMode="auto">
              <a:xfrm>
                <a:off x="4656" y="331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15</a:t>
                </a:r>
              </a:p>
            </p:txBody>
          </p:sp>
          <p:sp>
            <p:nvSpPr>
              <p:cNvPr id="44059" name="AutoShape 30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7</a:t>
                </a:r>
              </a:p>
            </p:txBody>
          </p:sp>
          <p:sp>
            <p:nvSpPr>
              <p:cNvPr id="44060" name="AutoShape 31"/>
              <p:cNvSpPr>
                <a:spLocks noChangeArrowheads="1"/>
              </p:cNvSpPr>
              <p:nvPr/>
            </p:nvSpPr>
            <p:spPr bwMode="auto">
              <a:xfrm>
                <a:off x="4656" y="2514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6</a:t>
                </a:r>
              </a:p>
            </p:txBody>
          </p:sp>
          <p:sp>
            <p:nvSpPr>
              <p:cNvPr id="44061" name="AutoShape 32"/>
              <p:cNvSpPr>
                <a:spLocks noChangeArrowheads="1"/>
              </p:cNvSpPr>
              <p:nvPr/>
            </p:nvSpPr>
            <p:spPr bwMode="auto">
              <a:xfrm>
                <a:off x="4656" y="234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5</a:t>
                </a:r>
              </a:p>
            </p:txBody>
          </p:sp>
          <p:sp>
            <p:nvSpPr>
              <p:cNvPr id="44062" name="AutoShape 33"/>
              <p:cNvSpPr>
                <a:spLocks noChangeArrowheads="1"/>
              </p:cNvSpPr>
              <p:nvPr/>
            </p:nvSpPr>
            <p:spPr bwMode="auto">
              <a:xfrm>
                <a:off x="4656" y="2172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4</a:t>
                </a:r>
              </a:p>
            </p:txBody>
          </p:sp>
          <p:sp>
            <p:nvSpPr>
              <p:cNvPr id="44063" name="AutoShape 34"/>
              <p:cNvSpPr>
                <a:spLocks noChangeArrowheads="1"/>
              </p:cNvSpPr>
              <p:nvPr/>
            </p:nvSpPr>
            <p:spPr bwMode="auto">
              <a:xfrm>
                <a:off x="4656" y="199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3</a:t>
                </a:r>
              </a:p>
            </p:txBody>
          </p:sp>
          <p:sp>
            <p:nvSpPr>
              <p:cNvPr id="44064" name="AutoShape 35"/>
              <p:cNvSpPr>
                <a:spLocks noChangeArrowheads="1"/>
              </p:cNvSpPr>
              <p:nvPr/>
            </p:nvSpPr>
            <p:spPr bwMode="auto">
              <a:xfrm>
                <a:off x="4656" y="1830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2</a:t>
                </a:r>
              </a:p>
            </p:txBody>
          </p:sp>
          <p:sp>
            <p:nvSpPr>
              <p:cNvPr id="44065" name="AutoShape 36"/>
              <p:cNvSpPr>
                <a:spLocks noChangeArrowheads="1"/>
              </p:cNvSpPr>
              <p:nvPr/>
            </p:nvSpPr>
            <p:spPr bwMode="auto">
              <a:xfrm>
                <a:off x="4656" y="1656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1</a:t>
                </a:r>
              </a:p>
            </p:txBody>
          </p:sp>
          <p:sp>
            <p:nvSpPr>
              <p:cNvPr id="44066" name="AutoShape 37"/>
              <p:cNvSpPr>
                <a:spLocks noChangeArrowheads="1"/>
              </p:cNvSpPr>
              <p:nvPr/>
            </p:nvSpPr>
            <p:spPr bwMode="auto">
              <a:xfrm>
                <a:off x="4656" y="1488"/>
                <a:ext cx="768" cy="240"/>
              </a:xfrm>
              <a:prstGeom prst="cube">
                <a:avLst>
                  <a:gd name="adj" fmla="val 2656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Bank 0</a:t>
                </a:r>
              </a:p>
            </p:txBody>
          </p:sp>
          <p:grpSp>
            <p:nvGrpSpPr>
              <p:cNvPr id="44067" name="Group 38"/>
              <p:cNvGrpSpPr>
                <a:grpSpLocks/>
              </p:cNvGrpSpPr>
              <p:nvPr/>
            </p:nvGrpSpPr>
            <p:grpSpPr bwMode="auto">
              <a:xfrm>
                <a:off x="5010" y="3000"/>
                <a:ext cx="48" cy="240"/>
                <a:chOff x="2400" y="2832"/>
                <a:chExt cx="48" cy="240"/>
              </a:xfrm>
            </p:grpSpPr>
            <p:sp>
              <p:nvSpPr>
                <p:cNvPr id="44068" name="Oval 39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Oval 40"/>
                <p:cNvSpPr>
                  <a:spLocks noChangeArrowheads="1"/>
                </p:cNvSpPr>
                <p:nvPr/>
              </p:nvSpPr>
              <p:spPr bwMode="auto">
                <a:xfrm>
                  <a:off x="2400" y="29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0" name="Oval 41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__shared__ 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256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...</a:t>
            </a:r>
          </a:p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f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index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305800" cy="2133600"/>
          </a:xfrm>
        </p:spPr>
        <p:txBody>
          <a:bodyPr/>
          <a:lstStyle/>
          <a:p>
            <a:r>
              <a:rPr lang="en-US" smtClean="0"/>
              <a:t>For what values of </a:t>
            </a:r>
            <a:r>
              <a:rPr lang="en-US" smtClean="0">
                <a:latin typeface="Cordia New" pitchFamily="34" charset="-34"/>
                <a:cs typeface="Cordia New" pitchFamily="34" charset="-34"/>
              </a:rPr>
              <a:t>s</a:t>
            </a:r>
            <a:r>
              <a:rPr lang="en-US" smtClean="0"/>
              <a:t> is this conflict free?</a:t>
            </a:r>
          </a:p>
          <a:p>
            <a:pPr lvl="1"/>
            <a:r>
              <a:rPr lang="en-US" smtClean="0"/>
              <a:t>Hint:  The G80 has 16 banks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__shared__ 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256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...</a:t>
            </a:r>
          </a:p>
          <a:p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f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shared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index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threadIdx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charset="0"/>
            </a:endParaRPr>
          </a:p>
        </p:txBody>
      </p:sp>
      <p:grpSp>
        <p:nvGrpSpPr>
          <p:cNvPr id="46084" name="Group 89"/>
          <p:cNvGrpSpPr>
            <a:grpSpLocks/>
          </p:cNvGrpSpPr>
          <p:nvPr/>
        </p:nvGrpSpPr>
        <p:grpSpPr bwMode="auto">
          <a:xfrm>
            <a:off x="1981200" y="3429000"/>
            <a:ext cx="5181600" cy="2590800"/>
            <a:chOff x="685800" y="3276600"/>
            <a:chExt cx="5181600" cy="2590800"/>
          </a:xfrm>
        </p:grpSpPr>
        <p:grpSp>
          <p:nvGrpSpPr>
            <p:cNvPr id="46086" name="Group 87"/>
            <p:cNvGrpSpPr>
              <a:grpSpLocks/>
            </p:cNvGrpSpPr>
            <p:nvPr/>
          </p:nvGrpSpPr>
          <p:grpSpPr bwMode="auto">
            <a:xfrm>
              <a:off x="685800" y="3276600"/>
              <a:ext cx="2209800" cy="2590800"/>
              <a:chOff x="685800" y="3276600"/>
              <a:chExt cx="2209800" cy="2590800"/>
            </a:xfrm>
          </p:grpSpPr>
          <p:grpSp>
            <p:nvGrpSpPr>
              <p:cNvPr id="46127" name="Group 4"/>
              <p:cNvGrpSpPr>
                <a:grpSpLocks/>
              </p:cNvGrpSpPr>
              <p:nvPr/>
            </p:nvGrpSpPr>
            <p:grpSpPr bwMode="auto">
              <a:xfrm>
                <a:off x="685800" y="3581400"/>
                <a:ext cx="2209800" cy="2286000"/>
                <a:chOff x="432" y="1680"/>
                <a:chExt cx="2304" cy="2064"/>
              </a:xfrm>
            </p:grpSpPr>
            <p:grpSp>
              <p:nvGrpSpPr>
                <p:cNvPr id="46129" name="Group 5"/>
                <p:cNvGrpSpPr>
                  <a:grpSpLocks/>
                </p:cNvGrpSpPr>
                <p:nvPr/>
              </p:nvGrpSpPr>
              <p:grpSpPr bwMode="auto">
                <a:xfrm>
                  <a:off x="1968" y="1680"/>
                  <a:ext cx="768" cy="2064"/>
                  <a:chOff x="4656" y="1488"/>
                  <a:chExt cx="768" cy="2064"/>
                </a:xfrm>
              </p:grpSpPr>
              <p:sp>
                <p:nvSpPr>
                  <p:cNvPr id="46153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15</a:t>
                    </a:r>
                  </a:p>
                </p:txBody>
              </p:sp>
              <p:sp>
                <p:nvSpPr>
                  <p:cNvPr id="46154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7</a:t>
                    </a:r>
                  </a:p>
                </p:txBody>
              </p:sp>
              <p:sp>
                <p:nvSpPr>
                  <p:cNvPr id="46155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6</a:t>
                    </a:r>
                  </a:p>
                </p:txBody>
              </p:sp>
              <p:sp>
                <p:nvSpPr>
                  <p:cNvPr id="46156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5</a:t>
                    </a:r>
                  </a:p>
                </p:txBody>
              </p:sp>
              <p:sp>
                <p:nvSpPr>
                  <p:cNvPr id="4615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4</a:t>
                    </a:r>
                  </a:p>
                </p:txBody>
              </p:sp>
              <p:sp>
                <p:nvSpPr>
                  <p:cNvPr id="46158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3</a:t>
                    </a:r>
                  </a:p>
                </p:txBody>
              </p:sp>
              <p:sp>
                <p:nvSpPr>
                  <p:cNvPr id="46159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2</a:t>
                    </a:r>
                  </a:p>
                </p:txBody>
              </p:sp>
              <p:sp>
                <p:nvSpPr>
                  <p:cNvPr id="46160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</a:t>
                    </a:r>
                  </a:p>
                </p:txBody>
              </p:sp>
              <p:sp>
                <p:nvSpPr>
                  <p:cNvPr id="46161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0</a:t>
                    </a:r>
                  </a:p>
                </p:txBody>
              </p:sp>
              <p:grpSp>
                <p:nvGrpSpPr>
                  <p:cNvPr id="4616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63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64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65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6130" name="Group 19"/>
                <p:cNvGrpSpPr>
                  <a:grpSpLocks/>
                </p:cNvGrpSpPr>
                <p:nvPr/>
              </p:nvGrpSpPr>
              <p:grpSpPr bwMode="auto">
                <a:xfrm>
                  <a:off x="432" y="1680"/>
                  <a:ext cx="768" cy="2064"/>
                  <a:chOff x="4656" y="1488"/>
                  <a:chExt cx="768" cy="2064"/>
                </a:xfrm>
              </p:grpSpPr>
              <p:sp>
                <p:nvSpPr>
                  <p:cNvPr id="46140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15</a:t>
                    </a:r>
                  </a:p>
                </p:txBody>
              </p:sp>
              <p:sp>
                <p:nvSpPr>
                  <p:cNvPr id="46141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7</a:t>
                    </a:r>
                  </a:p>
                </p:txBody>
              </p:sp>
              <p:sp>
                <p:nvSpPr>
                  <p:cNvPr id="46142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6</a:t>
                    </a:r>
                  </a:p>
                </p:txBody>
              </p:sp>
              <p:sp>
                <p:nvSpPr>
                  <p:cNvPr id="46143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5</a:t>
                    </a:r>
                  </a:p>
                </p:txBody>
              </p:sp>
              <p:sp>
                <p:nvSpPr>
                  <p:cNvPr id="46144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4</a:t>
                    </a:r>
                  </a:p>
                </p:txBody>
              </p:sp>
              <p:sp>
                <p:nvSpPr>
                  <p:cNvPr id="46145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3</a:t>
                    </a:r>
                  </a:p>
                </p:txBody>
              </p:sp>
              <p:sp>
                <p:nvSpPr>
                  <p:cNvPr id="46146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2</a:t>
                    </a:r>
                  </a:p>
                </p:txBody>
              </p:sp>
              <p:sp>
                <p:nvSpPr>
                  <p:cNvPr id="46147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</a:t>
                    </a:r>
                  </a:p>
                </p:txBody>
              </p:sp>
              <p:sp>
                <p:nvSpPr>
                  <p:cNvPr id="46148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0</a:t>
                    </a:r>
                  </a:p>
                </p:txBody>
              </p:sp>
              <p:grpSp>
                <p:nvGrpSpPr>
                  <p:cNvPr id="46149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50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51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52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cxnSp>
              <p:nvCxnSpPr>
                <p:cNvPr id="46131" name="AutoShape 33"/>
                <p:cNvCxnSpPr>
                  <a:cxnSpLocks noChangeShapeType="1"/>
                  <a:stCxn id="46148" idx="4"/>
                  <a:endCxn id="46161" idx="2"/>
                </p:cNvCxnSpPr>
                <p:nvPr/>
              </p:nvCxnSpPr>
              <p:spPr bwMode="auto">
                <a:xfrm>
                  <a:off x="1136" y="1832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2" name="AutoShape 34"/>
                <p:cNvCxnSpPr>
                  <a:cxnSpLocks noChangeShapeType="1"/>
                  <a:stCxn id="46147" idx="4"/>
                  <a:endCxn id="46160" idx="2"/>
                </p:cNvCxnSpPr>
                <p:nvPr/>
              </p:nvCxnSpPr>
              <p:spPr bwMode="auto">
                <a:xfrm>
                  <a:off x="1136" y="2000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3" name="AutoShape 35"/>
                <p:cNvCxnSpPr>
                  <a:cxnSpLocks noChangeShapeType="1"/>
                  <a:stCxn id="46146" idx="4"/>
                  <a:endCxn id="46159" idx="2"/>
                </p:cNvCxnSpPr>
                <p:nvPr/>
              </p:nvCxnSpPr>
              <p:spPr bwMode="auto">
                <a:xfrm>
                  <a:off x="1136" y="2174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4" name="AutoShape 36"/>
                <p:cNvCxnSpPr>
                  <a:cxnSpLocks noChangeShapeType="1"/>
                  <a:stCxn id="46145" idx="4"/>
                  <a:endCxn id="46158" idx="2"/>
                </p:cNvCxnSpPr>
                <p:nvPr/>
              </p:nvCxnSpPr>
              <p:spPr bwMode="auto">
                <a:xfrm>
                  <a:off x="1136" y="2342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5" name="AutoShape 37"/>
                <p:cNvCxnSpPr>
                  <a:cxnSpLocks noChangeShapeType="1"/>
                  <a:stCxn id="46144" idx="4"/>
                  <a:endCxn id="46157" idx="2"/>
                </p:cNvCxnSpPr>
                <p:nvPr/>
              </p:nvCxnSpPr>
              <p:spPr bwMode="auto">
                <a:xfrm>
                  <a:off x="1136" y="2516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6" name="AutoShape 38"/>
                <p:cNvCxnSpPr>
                  <a:cxnSpLocks noChangeShapeType="1"/>
                  <a:stCxn id="46143" idx="4"/>
                  <a:endCxn id="46156" idx="2"/>
                </p:cNvCxnSpPr>
                <p:nvPr/>
              </p:nvCxnSpPr>
              <p:spPr bwMode="auto">
                <a:xfrm>
                  <a:off x="1136" y="2690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7" name="AutoShape 39"/>
                <p:cNvCxnSpPr>
                  <a:cxnSpLocks noChangeShapeType="1"/>
                  <a:stCxn id="46142" idx="4"/>
                  <a:endCxn id="46155" idx="2"/>
                </p:cNvCxnSpPr>
                <p:nvPr/>
              </p:nvCxnSpPr>
              <p:spPr bwMode="auto">
                <a:xfrm>
                  <a:off x="1136" y="2858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8" name="AutoShape 40"/>
                <p:cNvCxnSpPr>
                  <a:cxnSpLocks noChangeShapeType="1"/>
                  <a:stCxn id="46141" idx="4"/>
                  <a:endCxn id="46154" idx="2"/>
                </p:cNvCxnSpPr>
                <p:nvPr/>
              </p:nvCxnSpPr>
              <p:spPr bwMode="auto">
                <a:xfrm>
                  <a:off x="1136" y="3032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39" name="AutoShape 41"/>
                <p:cNvCxnSpPr>
                  <a:cxnSpLocks noChangeShapeType="1"/>
                  <a:stCxn id="46140" idx="4"/>
                  <a:endCxn id="46153" idx="2"/>
                </p:cNvCxnSpPr>
                <p:nvPr/>
              </p:nvCxnSpPr>
              <p:spPr bwMode="auto">
                <a:xfrm>
                  <a:off x="1136" y="3656"/>
                  <a:ext cx="832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6128" name="Text Box 81"/>
              <p:cNvSpPr txBox="1">
                <a:spLocks noChangeArrowheads="1"/>
              </p:cNvSpPr>
              <p:nvPr/>
            </p:nvSpPr>
            <p:spPr bwMode="auto">
              <a:xfrm>
                <a:off x="1498600" y="3276600"/>
                <a:ext cx="5588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s=1</a:t>
                </a:r>
              </a:p>
            </p:txBody>
          </p:sp>
        </p:grpSp>
        <p:grpSp>
          <p:nvGrpSpPr>
            <p:cNvPr id="46087" name="Group 88"/>
            <p:cNvGrpSpPr>
              <a:grpSpLocks/>
            </p:cNvGrpSpPr>
            <p:nvPr/>
          </p:nvGrpSpPr>
          <p:grpSpPr bwMode="auto">
            <a:xfrm>
              <a:off x="3657600" y="3313113"/>
              <a:ext cx="2209800" cy="2554287"/>
              <a:chOff x="3657600" y="3276600"/>
              <a:chExt cx="2209800" cy="2554287"/>
            </a:xfrm>
          </p:grpSpPr>
          <p:grpSp>
            <p:nvGrpSpPr>
              <p:cNvPr id="46088" name="Group 42"/>
              <p:cNvGrpSpPr>
                <a:grpSpLocks/>
              </p:cNvGrpSpPr>
              <p:nvPr/>
            </p:nvGrpSpPr>
            <p:grpSpPr bwMode="auto">
              <a:xfrm>
                <a:off x="3657600" y="3544887"/>
                <a:ext cx="2209800" cy="2286000"/>
                <a:chOff x="4176" y="2688"/>
                <a:chExt cx="1392" cy="1440"/>
              </a:xfrm>
            </p:grpSpPr>
            <p:grpSp>
              <p:nvGrpSpPr>
                <p:cNvPr id="46090" name="Group 43"/>
                <p:cNvGrpSpPr>
                  <a:grpSpLocks/>
                </p:cNvGrpSpPr>
                <p:nvPr/>
              </p:nvGrpSpPr>
              <p:grpSpPr bwMode="auto">
                <a:xfrm>
                  <a:off x="5104" y="2683"/>
                  <a:ext cx="464" cy="1436"/>
                  <a:chOff x="4656" y="1488"/>
                  <a:chExt cx="768" cy="2064"/>
                </a:xfrm>
              </p:grpSpPr>
              <p:sp>
                <p:nvSpPr>
                  <p:cNvPr id="46114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15</a:t>
                    </a:r>
                  </a:p>
                </p:txBody>
              </p:sp>
              <p:sp>
                <p:nvSpPr>
                  <p:cNvPr id="46115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7</a:t>
                    </a:r>
                  </a:p>
                </p:txBody>
              </p:sp>
              <p:sp>
                <p:nvSpPr>
                  <p:cNvPr id="46116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6</a:t>
                    </a:r>
                  </a:p>
                </p:txBody>
              </p:sp>
              <p:sp>
                <p:nvSpPr>
                  <p:cNvPr id="46117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5</a:t>
                    </a:r>
                  </a:p>
                </p:txBody>
              </p:sp>
              <p:sp>
                <p:nvSpPr>
                  <p:cNvPr id="46118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4</a:t>
                    </a:r>
                  </a:p>
                </p:txBody>
              </p:sp>
              <p:sp>
                <p:nvSpPr>
                  <p:cNvPr id="46119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3</a:t>
                    </a:r>
                  </a:p>
                </p:txBody>
              </p:sp>
              <p:sp>
                <p:nvSpPr>
                  <p:cNvPr id="46120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2</a:t>
                    </a:r>
                  </a:p>
                </p:txBody>
              </p:sp>
              <p:sp>
                <p:nvSpPr>
                  <p:cNvPr id="46121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1</a:t>
                    </a:r>
                  </a:p>
                </p:txBody>
              </p:sp>
              <p:sp>
                <p:nvSpPr>
                  <p:cNvPr id="46122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Bank 0</a:t>
                    </a:r>
                  </a:p>
                </p:txBody>
              </p:sp>
              <p:grpSp>
                <p:nvGrpSpPr>
                  <p:cNvPr id="46123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24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25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26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46091" name="Group 57"/>
                <p:cNvGrpSpPr>
                  <a:grpSpLocks/>
                </p:cNvGrpSpPr>
                <p:nvPr/>
              </p:nvGrpSpPr>
              <p:grpSpPr bwMode="auto">
                <a:xfrm>
                  <a:off x="4176" y="2683"/>
                  <a:ext cx="464" cy="1436"/>
                  <a:chOff x="4656" y="1488"/>
                  <a:chExt cx="768" cy="2064"/>
                </a:xfrm>
              </p:grpSpPr>
              <p:sp>
                <p:nvSpPr>
                  <p:cNvPr id="46101" name="AutoShape 5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31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15</a:t>
                    </a:r>
                  </a:p>
                </p:txBody>
              </p:sp>
              <p:sp>
                <p:nvSpPr>
                  <p:cNvPr id="46102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6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7</a:t>
                    </a:r>
                  </a:p>
                </p:txBody>
              </p:sp>
              <p:sp>
                <p:nvSpPr>
                  <p:cNvPr id="46103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514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6</a:t>
                    </a:r>
                  </a:p>
                </p:txBody>
              </p:sp>
              <p:sp>
                <p:nvSpPr>
                  <p:cNvPr id="46104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34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5</a:t>
                    </a:r>
                  </a:p>
                </p:txBody>
              </p:sp>
              <p:sp>
                <p:nvSpPr>
                  <p:cNvPr id="46105" name="AutoShape 62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2172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4</a:t>
                    </a:r>
                  </a:p>
                </p:txBody>
              </p:sp>
              <p:sp>
                <p:nvSpPr>
                  <p:cNvPr id="46106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99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3</a:t>
                    </a:r>
                  </a:p>
                </p:txBody>
              </p:sp>
              <p:sp>
                <p:nvSpPr>
                  <p:cNvPr id="46107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830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2</a:t>
                    </a:r>
                  </a:p>
                </p:txBody>
              </p:sp>
              <p:sp>
                <p:nvSpPr>
                  <p:cNvPr id="46108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656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1</a:t>
                    </a:r>
                  </a:p>
                </p:txBody>
              </p:sp>
              <p:sp>
                <p:nvSpPr>
                  <p:cNvPr id="46109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488"/>
                    <a:ext cx="768" cy="240"/>
                  </a:xfrm>
                  <a:prstGeom prst="cube">
                    <a:avLst>
                      <a:gd name="adj" fmla="val 26565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000">
                        <a:solidFill>
                          <a:schemeClr val="bg1"/>
                        </a:solidFill>
                      </a:rPr>
                      <a:t>Thread 0</a:t>
                    </a:r>
                  </a:p>
                </p:txBody>
              </p:sp>
              <p:grpSp>
                <p:nvGrpSpPr>
                  <p:cNvPr id="46110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5010" y="3000"/>
                    <a:ext cx="48" cy="240"/>
                    <a:chOff x="2400" y="2832"/>
                    <a:chExt cx="48" cy="240"/>
                  </a:xfrm>
                </p:grpSpPr>
                <p:sp>
                  <p:nvSpPr>
                    <p:cNvPr id="46111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12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9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113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0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cxnSp>
              <p:nvCxnSpPr>
                <p:cNvPr id="46092" name="AutoShape 71"/>
                <p:cNvCxnSpPr>
                  <a:cxnSpLocks noChangeShapeType="1"/>
                  <a:stCxn id="46109" idx="4"/>
                  <a:endCxn id="46122" idx="2"/>
                </p:cNvCxnSpPr>
                <p:nvPr/>
              </p:nvCxnSpPr>
              <p:spPr bwMode="auto">
                <a:xfrm>
                  <a:off x="4601" y="2794"/>
                  <a:ext cx="503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3" name="AutoShape 72"/>
                <p:cNvCxnSpPr>
                  <a:cxnSpLocks noChangeShapeType="1"/>
                  <a:stCxn id="46108" idx="4"/>
                  <a:endCxn id="46119" idx="2"/>
                </p:cNvCxnSpPr>
                <p:nvPr/>
              </p:nvCxnSpPr>
              <p:spPr bwMode="auto">
                <a:xfrm>
                  <a:off x="4595" y="2911"/>
                  <a:ext cx="509" cy="23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4" name="AutoShape 73"/>
                <p:cNvCxnSpPr>
                  <a:cxnSpLocks noChangeShapeType="1"/>
                  <a:stCxn id="46107" idx="4"/>
                  <a:endCxn id="46116" idx="2"/>
                </p:cNvCxnSpPr>
                <p:nvPr/>
              </p:nvCxnSpPr>
              <p:spPr bwMode="auto">
                <a:xfrm>
                  <a:off x="4596" y="3033"/>
                  <a:ext cx="508" cy="4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5" name="AutoShape 74"/>
                <p:cNvCxnSpPr>
                  <a:cxnSpLocks noChangeShapeType="1"/>
                  <a:stCxn id="46106" idx="4"/>
                </p:cNvCxnSpPr>
                <p:nvPr/>
              </p:nvCxnSpPr>
              <p:spPr bwMode="auto">
                <a:xfrm>
                  <a:off x="4596" y="3150"/>
                  <a:ext cx="540" cy="59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6" name="AutoShape 75"/>
                <p:cNvCxnSpPr>
                  <a:cxnSpLocks noChangeShapeType="1"/>
                  <a:stCxn id="46105" idx="4"/>
                </p:cNvCxnSpPr>
                <p:nvPr/>
              </p:nvCxnSpPr>
              <p:spPr bwMode="auto">
                <a:xfrm>
                  <a:off x="4595" y="3271"/>
                  <a:ext cx="541" cy="56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7" name="AutoShape 76"/>
                <p:cNvCxnSpPr>
                  <a:cxnSpLocks noChangeShapeType="1"/>
                  <a:stCxn id="46104" idx="4"/>
                  <a:endCxn id="46114" idx="2"/>
                </p:cNvCxnSpPr>
                <p:nvPr/>
              </p:nvCxnSpPr>
              <p:spPr bwMode="auto">
                <a:xfrm>
                  <a:off x="4596" y="3393"/>
                  <a:ext cx="508" cy="67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8" name="AutoShape 77"/>
                <p:cNvCxnSpPr>
                  <a:cxnSpLocks noChangeShapeType="1"/>
                  <a:stCxn id="46103" idx="4"/>
                  <a:endCxn id="46120" idx="2"/>
                </p:cNvCxnSpPr>
                <p:nvPr/>
              </p:nvCxnSpPr>
              <p:spPr bwMode="auto">
                <a:xfrm flipV="1">
                  <a:off x="4596" y="3033"/>
                  <a:ext cx="508" cy="47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099" name="AutoShape 78"/>
                <p:cNvCxnSpPr>
                  <a:cxnSpLocks noChangeShapeType="1"/>
                  <a:stCxn id="46102" idx="4"/>
                  <a:endCxn id="46117" idx="2"/>
                </p:cNvCxnSpPr>
                <p:nvPr/>
              </p:nvCxnSpPr>
              <p:spPr bwMode="auto">
                <a:xfrm flipV="1">
                  <a:off x="4595" y="3393"/>
                  <a:ext cx="509" cy="23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100" name="AutoShape 79"/>
                <p:cNvCxnSpPr>
                  <a:cxnSpLocks noChangeShapeType="1"/>
                  <a:stCxn id="46101" idx="4"/>
                </p:cNvCxnSpPr>
                <p:nvPr/>
              </p:nvCxnSpPr>
              <p:spPr bwMode="auto">
                <a:xfrm flipV="1">
                  <a:off x="4596" y="3888"/>
                  <a:ext cx="540" cy="179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6089" name="Text Box 80"/>
              <p:cNvSpPr txBox="1">
                <a:spLocks noChangeArrowheads="1"/>
              </p:cNvSpPr>
              <p:nvPr/>
            </p:nvSpPr>
            <p:spPr bwMode="auto">
              <a:xfrm>
                <a:off x="4479925" y="3276600"/>
                <a:ext cx="558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/>
                  <a:t>s=3</a:t>
                </a:r>
              </a:p>
            </p:txBody>
          </p:sp>
        </p:grpSp>
      </p:grp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http://courses.engr.illinois.edu/ece498/al/Syllabus.html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Conflicts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Without using a profiler, how can we tell what kind of speedup we can expect by removing bank conflicts?</a:t>
            </a:r>
          </a:p>
          <a:p>
            <a:r>
              <a:rPr lang="en-US" smtClean="0"/>
              <a:t>What happens if more than one thread in a warp writes to the same shared memory address (non-atomic instruction)?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914400" y="3505200"/>
            <a:ext cx="2209800" cy="2438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65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6656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smtClean="0"/>
              <a:t>Recall a SM dynamically partitions resources:</a:t>
            </a:r>
          </a:p>
        </p:txBody>
      </p:sp>
      <p:sp>
        <p:nvSpPr>
          <p:cNvPr id="66565" name="TextBox 3"/>
          <p:cNvSpPr txBox="1">
            <a:spLocks noChangeArrowheads="1"/>
          </p:cNvSpPr>
          <p:nvPr/>
        </p:nvSpPr>
        <p:spPr bwMode="auto">
          <a:xfrm>
            <a:off x="990600" y="4572000"/>
            <a:ext cx="1158875" cy="36988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Registers</a:t>
            </a:r>
          </a:p>
        </p:txBody>
      </p:sp>
      <p:sp>
        <p:nvSpPr>
          <p:cNvPr id="66566" name="TextBox 4"/>
          <p:cNvSpPr txBox="1">
            <a:spLocks noChangeArrowheads="1"/>
          </p:cNvSpPr>
          <p:nvPr/>
        </p:nvSpPr>
        <p:spPr bwMode="auto">
          <a:xfrm>
            <a:off x="990600" y="3657600"/>
            <a:ext cx="205740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Thread block slots</a:t>
            </a:r>
          </a:p>
        </p:txBody>
      </p:sp>
      <p:sp>
        <p:nvSpPr>
          <p:cNvPr id="66567" name="TextBox 5"/>
          <p:cNvSpPr txBox="1">
            <a:spLocks noChangeArrowheads="1"/>
          </p:cNvSpPr>
          <p:nvPr/>
        </p:nvSpPr>
        <p:spPr bwMode="auto">
          <a:xfrm>
            <a:off x="990600" y="4114800"/>
            <a:ext cx="1454150" cy="369888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Thread slots</a:t>
            </a:r>
          </a:p>
        </p:txBody>
      </p:sp>
      <p:sp>
        <p:nvSpPr>
          <p:cNvPr id="66568" name="TextBox 6"/>
          <p:cNvSpPr txBox="1">
            <a:spLocks noChangeArrowheads="1"/>
          </p:cNvSpPr>
          <p:nvPr/>
        </p:nvSpPr>
        <p:spPr bwMode="auto">
          <a:xfrm>
            <a:off x="990600" y="5040313"/>
            <a:ext cx="1825625" cy="3698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Shared memory</a:t>
            </a:r>
          </a:p>
        </p:txBody>
      </p:sp>
      <p:sp>
        <p:nvSpPr>
          <p:cNvPr id="66569" name="TextBox 8"/>
          <p:cNvSpPr txBox="1">
            <a:spLocks noChangeArrowheads="1"/>
          </p:cNvSpPr>
          <p:nvPr/>
        </p:nvSpPr>
        <p:spPr bwMode="auto">
          <a:xfrm>
            <a:off x="1676400" y="5562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SM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914400" y="3505200"/>
            <a:ext cx="2209800" cy="2438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7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6758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smtClean="0"/>
              <a:t>Recall a SM dynamically partitions resources:</a:t>
            </a:r>
          </a:p>
        </p:txBody>
      </p:sp>
      <p:sp>
        <p:nvSpPr>
          <p:cNvPr id="67589" name="TextBox 3"/>
          <p:cNvSpPr txBox="1">
            <a:spLocks noChangeArrowheads="1"/>
          </p:cNvSpPr>
          <p:nvPr/>
        </p:nvSpPr>
        <p:spPr bwMode="auto">
          <a:xfrm>
            <a:off x="990600" y="4572000"/>
            <a:ext cx="1158875" cy="36988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Registers</a:t>
            </a:r>
          </a:p>
        </p:txBody>
      </p:sp>
      <p:sp>
        <p:nvSpPr>
          <p:cNvPr id="67590" name="TextBox 4"/>
          <p:cNvSpPr txBox="1">
            <a:spLocks noChangeArrowheads="1"/>
          </p:cNvSpPr>
          <p:nvPr/>
        </p:nvSpPr>
        <p:spPr bwMode="auto">
          <a:xfrm>
            <a:off x="990600" y="3657600"/>
            <a:ext cx="2057400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Thread block slots</a:t>
            </a:r>
          </a:p>
        </p:txBody>
      </p:sp>
      <p:sp>
        <p:nvSpPr>
          <p:cNvPr id="67591" name="TextBox 5"/>
          <p:cNvSpPr txBox="1">
            <a:spLocks noChangeArrowheads="1"/>
          </p:cNvSpPr>
          <p:nvPr/>
        </p:nvSpPr>
        <p:spPr bwMode="auto">
          <a:xfrm>
            <a:off x="990600" y="4114800"/>
            <a:ext cx="1454150" cy="369888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Thread slots</a:t>
            </a:r>
          </a:p>
        </p:txBody>
      </p:sp>
      <p:sp>
        <p:nvSpPr>
          <p:cNvPr id="67592" name="TextBox 6"/>
          <p:cNvSpPr txBox="1">
            <a:spLocks noChangeArrowheads="1"/>
          </p:cNvSpPr>
          <p:nvPr/>
        </p:nvSpPr>
        <p:spPr bwMode="auto">
          <a:xfrm>
            <a:off x="990600" y="5040313"/>
            <a:ext cx="1825625" cy="3698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Shared memory</a:t>
            </a:r>
          </a:p>
        </p:txBody>
      </p:sp>
      <p:sp>
        <p:nvSpPr>
          <p:cNvPr id="67593" name="TextBox 8"/>
          <p:cNvSpPr txBox="1">
            <a:spLocks noChangeArrowheads="1"/>
          </p:cNvSpPr>
          <p:nvPr/>
        </p:nvSpPr>
        <p:spPr bwMode="auto">
          <a:xfrm>
            <a:off x="1676400" y="5562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SM</a:t>
            </a:r>
          </a:p>
        </p:txBody>
      </p:sp>
      <p:sp>
        <p:nvSpPr>
          <p:cNvPr id="67594" name="TextBox 9"/>
          <p:cNvSpPr txBox="1">
            <a:spLocks noChangeArrowheads="1"/>
          </p:cNvSpPr>
          <p:nvPr/>
        </p:nvSpPr>
        <p:spPr bwMode="auto">
          <a:xfrm>
            <a:off x="3505200" y="3657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67595" name="TextBox 10"/>
          <p:cNvSpPr txBox="1">
            <a:spLocks noChangeArrowheads="1"/>
          </p:cNvSpPr>
          <p:nvPr/>
        </p:nvSpPr>
        <p:spPr bwMode="auto">
          <a:xfrm>
            <a:off x="3505200" y="41148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768</a:t>
            </a:r>
          </a:p>
        </p:txBody>
      </p:sp>
      <p:sp>
        <p:nvSpPr>
          <p:cNvPr id="67596" name="TextBox 11"/>
          <p:cNvSpPr txBox="1">
            <a:spLocks noChangeArrowheads="1"/>
          </p:cNvSpPr>
          <p:nvPr/>
        </p:nvSpPr>
        <p:spPr bwMode="auto">
          <a:xfrm>
            <a:off x="3505200" y="4572000"/>
            <a:ext cx="291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8K registers / 32K memory</a:t>
            </a:r>
          </a:p>
        </p:txBody>
      </p:sp>
      <p:sp>
        <p:nvSpPr>
          <p:cNvPr id="67597" name="TextBox 12"/>
          <p:cNvSpPr txBox="1">
            <a:spLocks noChangeArrowheads="1"/>
          </p:cNvSpPr>
          <p:nvPr/>
        </p:nvSpPr>
        <p:spPr bwMode="auto">
          <a:xfrm>
            <a:off x="3505200" y="5029200"/>
            <a:ext cx="59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16K</a:t>
            </a:r>
          </a:p>
        </p:txBody>
      </p:sp>
      <p:sp>
        <p:nvSpPr>
          <p:cNvPr id="67598" name="TextBox 13"/>
          <p:cNvSpPr txBox="1">
            <a:spLocks noChangeArrowheads="1"/>
          </p:cNvSpPr>
          <p:nvPr/>
        </p:nvSpPr>
        <p:spPr bwMode="auto">
          <a:xfrm>
            <a:off x="3352800" y="3200400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u="sng"/>
              <a:t>   G80 Limits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smtClean="0"/>
              <a:t>We can have</a:t>
            </a:r>
          </a:p>
          <a:p>
            <a:pPr lvl="1"/>
            <a:r>
              <a:rPr lang="en-US" smtClean="0"/>
              <a:t>8 blocks of 96 threads</a:t>
            </a:r>
          </a:p>
          <a:p>
            <a:pPr lvl="1"/>
            <a:r>
              <a:rPr lang="en-US" smtClean="0"/>
              <a:t>4 blocks of 192 threads</a:t>
            </a:r>
          </a:p>
          <a:p>
            <a:pPr lvl="1"/>
            <a:r>
              <a:rPr lang="en-US" smtClean="0"/>
              <a:t>But not 8 blocks of 192 threads</a:t>
            </a:r>
          </a:p>
        </p:txBody>
      </p:sp>
      <p:grpSp>
        <p:nvGrpSpPr>
          <p:cNvPr id="68612" name="Group 14"/>
          <p:cNvGrpSpPr>
            <a:grpSpLocks/>
          </p:cNvGrpSpPr>
          <p:nvPr/>
        </p:nvGrpSpPr>
        <p:grpSpPr bwMode="auto">
          <a:xfrm>
            <a:off x="3560763" y="4038600"/>
            <a:ext cx="5507037" cy="2743200"/>
            <a:chOff x="914400" y="3200400"/>
            <a:chExt cx="5506983" cy="27432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14400" y="3505200"/>
              <a:ext cx="2209778" cy="2438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8614" name="TextBox 3"/>
            <p:cNvSpPr txBox="1">
              <a:spLocks noChangeArrowheads="1"/>
            </p:cNvSpPr>
            <p:nvPr/>
          </p:nvSpPr>
          <p:spPr bwMode="auto">
            <a:xfrm>
              <a:off x="990600" y="4572000"/>
              <a:ext cx="1159292" cy="36933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Registers</a:t>
              </a:r>
            </a:p>
          </p:txBody>
        </p:sp>
        <p:sp>
          <p:nvSpPr>
            <p:cNvPr id="68615" name="TextBox 4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2056973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Thread block slots</a:t>
              </a:r>
            </a:p>
          </p:txBody>
        </p:sp>
        <p:sp>
          <p:nvSpPr>
            <p:cNvPr id="68616" name="TextBox 5"/>
            <p:cNvSpPr txBox="1">
              <a:spLocks noChangeArrowheads="1"/>
            </p:cNvSpPr>
            <p:nvPr/>
          </p:nvSpPr>
          <p:spPr bwMode="auto">
            <a:xfrm>
              <a:off x="990600" y="4114800"/>
              <a:ext cx="1454244" cy="369332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Thread slots</a:t>
              </a:r>
            </a:p>
          </p:txBody>
        </p:sp>
        <p:sp>
          <p:nvSpPr>
            <p:cNvPr id="68617" name="TextBox 6"/>
            <p:cNvSpPr txBox="1">
              <a:spLocks noChangeArrowheads="1"/>
            </p:cNvSpPr>
            <p:nvPr/>
          </p:nvSpPr>
          <p:spPr bwMode="auto">
            <a:xfrm>
              <a:off x="990600" y="5040868"/>
              <a:ext cx="1826141" cy="36933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Shared memory</a:t>
              </a:r>
            </a:p>
          </p:txBody>
        </p:sp>
        <p:sp>
          <p:nvSpPr>
            <p:cNvPr id="68618" name="TextBox 8"/>
            <p:cNvSpPr txBox="1">
              <a:spLocks noChangeArrowheads="1"/>
            </p:cNvSpPr>
            <p:nvPr/>
          </p:nvSpPr>
          <p:spPr bwMode="auto">
            <a:xfrm>
              <a:off x="1676400" y="5562600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SM</a:t>
              </a:r>
            </a:p>
          </p:txBody>
        </p:sp>
        <p:sp>
          <p:nvSpPr>
            <p:cNvPr id="68619" name="TextBox 9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8</a:t>
              </a:r>
            </a:p>
          </p:txBody>
        </p:sp>
        <p:sp>
          <p:nvSpPr>
            <p:cNvPr id="68620" name="TextBox 10"/>
            <p:cNvSpPr txBox="1">
              <a:spLocks noChangeArrowheads="1"/>
            </p:cNvSpPr>
            <p:nvPr/>
          </p:nvSpPr>
          <p:spPr bwMode="auto">
            <a:xfrm>
              <a:off x="3505200" y="4114800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768</a:t>
              </a:r>
            </a:p>
          </p:txBody>
        </p:sp>
        <p:sp>
          <p:nvSpPr>
            <p:cNvPr id="68621" name="TextBox 11"/>
            <p:cNvSpPr txBox="1">
              <a:spLocks noChangeArrowheads="1"/>
            </p:cNvSpPr>
            <p:nvPr/>
          </p:nvSpPr>
          <p:spPr bwMode="auto">
            <a:xfrm>
              <a:off x="3505200" y="4572000"/>
              <a:ext cx="29161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8K registers / 32K memory</a:t>
              </a:r>
            </a:p>
          </p:txBody>
        </p:sp>
        <p:sp>
          <p:nvSpPr>
            <p:cNvPr id="68622" name="TextBox 12"/>
            <p:cNvSpPr txBox="1">
              <a:spLocks noChangeArrowheads="1"/>
            </p:cNvSpPr>
            <p:nvPr/>
          </p:nvSpPr>
          <p:spPr bwMode="auto">
            <a:xfrm>
              <a:off x="3505200" y="5029200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16K</a:t>
              </a:r>
            </a:p>
          </p:txBody>
        </p:sp>
        <p:sp>
          <p:nvSpPr>
            <p:cNvPr id="68623" name="TextBox 13"/>
            <p:cNvSpPr txBox="1">
              <a:spLocks noChangeArrowheads="1"/>
            </p:cNvSpPr>
            <p:nvPr/>
          </p:nvSpPr>
          <p:spPr bwMode="auto">
            <a:xfrm>
              <a:off x="3352800" y="3200400"/>
              <a:ext cx="16722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u="sng"/>
                <a:t>   G80 Limits   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We can have (assuming 256 thread blocks)</a:t>
            </a:r>
          </a:p>
          <a:p>
            <a:pPr lvl="1"/>
            <a:r>
              <a:rPr lang="en-US" smtClean="0"/>
              <a:t>768 threads (3 blocks) using 10 registers each</a:t>
            </a:r>
          </a:p>
          <a:p>
            <a:pPr lvl="1"/>
            <a:r>
              <a:rPr lang="en-US" smtClean="0"/>
              <a:t>512 threads (2 blocks) using 11 registers each</a:t>
            </a:r>
          </a:p>
        </p:txBody>
      </p:sp>
      <p:grpSp>
        <p:nvGrpSpPr>
          <p:cNvPr id="69636" name="Group 14"/>
          <p:cNvGrpSpPr>
            <a:grpSpLocks/>
          </p:cNvGrpSpPr>
          <p:nvPr/>
        </p:nvGrpSpPr>
        <p:grpSpPr bwMode="auto">
          <a:xfrm>
            <a:off x="3560763" y="4038600"/>
            <a:ext cx="5507037" cy="2743200"/>
            <a:chOff x="914400" y="3200400"/>
            <a:chExt cx="5506983" cy="27432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14400" y="3505200"/>
              <a:ext cx="2209778" cy="2438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638" name="TextBox 3"/>
            <p:cNvSpPr txBox="1">
              <a:spLocks noChangeArrowheads="1"/>
            </p:cNvSpPr>
            <p:nvPr/>
          </p:nvSpPr>
          <p:spPr bwMode="auto">
            <a:xfrm>
              <a:off x="990600" y="4572000"/>
              <a:ext cx="1159292" cy="36933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Registers</a:t>
              </a:r>
            </a:p>
          </p:txBody>
        </p:sp>
        <p:sp>
          <p:nvSpPr>
            <p:cNvPr id="69639" name="TextBox 4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2056973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Thread block slots</a:t>
              </a:r>
            </a:p>
          </p:txBody>
        </p:sp>
        <p:sp>
          <p:nvSpPr>
            <p:cNvPr id="69640" name="TextBox 5"/>
            <p:cNvSpPr txBox="1">
              <a:spLocks noChangeArrowheads="1"/>
            </p:cNvSpPr>
            <p:nvPr/>
          </p:nvSpPr>
          <p:spPr bwMode="auto">
            <a:xfrm>
              <a:off x="990600" y="4114800"/>
              <a:ext cx="1454244" cy="369332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Thread slots</a:t>
              </a:r>
            </a:p>
          </p:txBody>
        </p:sp>
        <p:sp>
          <p:nvSpPr>
            <p:cNvPr id="69641" name="TextBox 6"/>
            <p:cNvSpPr txBox="1">
              <a:spLocks noChangeArrowheads="1"/>
            </p:cNvSpPr>
            <p:nvPr/>
          </p:nvSpPr>
          <p:spPr bwMode="auto">
            <a:xfrm>
              <a:off x="990600" y="5040868"/>
              <a:ext cx="1826141" cy="36933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Shared memory</a:t>
              </a:r>
            </a:p>
          </p:txBody>
        </p:sp>
        <p:sp>
          <p:nvSpPr>
            <p:cNvPr id="69642" name="TextBox 8"/>
            <p:cNvSpPr txBox="1">
              <a:spLocks noChangeArrowheads="1"/>
            </p:cNvSpPr>
            <p:nvPr/>
          </p:nvSpPr>
          <p:spPr bwMode="auto">
            <a:xfrm>
              <a:off x="1676400" y="5562600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SM</a:t>
              </a:r>
            </a:p>
          </p:txBody>
        </p:sp>
        <p:sp>
          <p:nvSpPr>
            <p:cNvPr id="69643" name="TextBox 9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8</a:t>
              </a:r>
            </a:p>
          </p:txBody>
        </p:sp>
        <p:sp>
          <p:nvSpPr>
            <p:cNvPr id="69644" name="TextBox 10"/>
            <p:cNvSpPr txBox="1">
              <a:spLocks noChangeArrowheads="1"/>
            </p:cNvSpPr>
            <p:nvPr/>
          </p:nvSpPr>
          <p:spPr bwMode="auto">
            <a:xfrm>
              <a:off x="3505200" y="4114800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768</a:t>
              </a:r>
            </a:p>
          </p:txBody>
        </p:sp>
        <p:sp>
          <p:nvSpPr>
            <p:cNvPr id="69645" name="TextBox 11"/>
            <p:cNvSpPr txBox="1">
              <a:spLocks noChangeArrowheads="1"/>
            </p:cNvSpPr>
            <p:nvPr/>
          </p:nvSpPr>
          <p:spPr bwMode="auto">
            <a:xfrm>
              <a:off x="3505200" y="4572000"/>
              <a:ext cx="29161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8K registers / 32K memory</a:t>
              </a:r>
            </a:p>
          </p:txBody>
        </p:sp>
        <p:sp>
          <p:nvSpPr>
            <p:cNvPr id="69646" name="TextBox 12"/>
            <p:cNvSpPr txBox="1">
              <a:spLocks noChangeArrowheads="1"/>
            </p:cNvSpPr>
            <p:nvPr/>
          </p:nvSpPr>
          <p:spPr bwMode="auto">
            <a:xfrm>
              <a:off x="3505200" y="5029200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16K</a:t>
              </a:r>
            </a:p>
          </p:txBody>
        </p:sp>
        <p:sp>
          <p:nvSpPr>
            <p:cNvPr id="69647" name="TextBox 13"/>
            <p:cNvSpPr txBox="1">
              <a:spLocks noChangeArrowheads="1"/>
            </p:cNvSpPr>
            <p:nvPr/>
          </p:nvSpPr>
          <p:spPr bwMode="auto">
            <a:xfrm>
              <a:off x="3352800" y="3200400"/>
              <a:ext cx="16722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u="sng"/>
                <a:t>   G80 Limits   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We can have (assuming 256 thread blocks)</a:t>
            </a:r>
          </a:p>
          <a:p>
            <a:pPr lvl="1"/>
            <a:r>
              <a:rPr lang="en-US" smtClean="0"/>
              <a:t>768 threads (3 blocks) using 10 registers each</a:t>
            </a:r>
          </a:p>
          <a:p>
            <a:pPr lvl="1"/>
            <a:r>
              <a:rPr lang="en-US" smtClean="0"/>
              <a:t>512 threads (2 blocks) using 11 registers each</a:t>
            </a:r>
          </a:p>
        </p:txBody>
      </p:sp>
      <p:grpSp>
        <p:nvGrpSpPr>
          <p:cNvPr id="70660" name="Group 14"/>
          <p:cNvGrpSpPr>
            <a:grpSpLocks/>
          </p:cNvGrpSpPr>
          <p:nvPr/>
        </p:nvGrpSpPr>
        <p:grpSpPr bwMode="auto">
          <a:xfrm>
            <a:off x="3560763" y="4038600"/>
            <a:ext cx="5507037" cy="2743200"/>
            <a:chOff x="914400" y="3200400"/>
            <a:chExt cx="5506983" cy="27432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14400" y="3505200"/>
              <a:ext cx="2209778" cy="2438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0663" name="TextBox 3"/>
            <p:cNvSpPr txBox="1">
              <a:spLocks noChangeArrowheads="1"/>
            </p:cNvSpPr>
            <p:nvPr/>
          </p:nvSpPr>
          <p:spPr bwMode="auto">
            <a:xfrm>
              <a:off x="990600" y="4572000"/>
              <a:ext cx="1159292" cy="36933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Registers</a:t>
              </a:r>
            </a:p>
          </p:txBody>
        </p:sp>
        <p:sp>
          <p:nvSpPr>
            <p:cNvPr id="70664" name="TextBox 4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2056973" cy="36933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Thread block slots</a:t>
              </a:r>
            </a:p>
          </p:txBody>
        </p:sp>
        <p:sp>
          <p:nvSpPr>
            <p:cNvPr id="70665" name="TextBox 5"/>
            <p:cNvSpPr txBox="1">
              <a:spLocks noChangeArrowheads="1"/>
            </p:cNvSpPr>
            <p:nvPr/>
          </p:nvSpPr>
          <p:spPr bwMode="auto">
            <a:xfrm>
              <a:off x="990600" y="4114800"/>
              <a:ext cx="1454244" cy="369332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Thread slots</a:t>
              </a:r>
            </a:p>
          </p:txBody>
        </p:sp>
        <p:sp>
          <p:nvSpPr>
            <p:cNvPr id="70666" name="TextBox 6"/>
            <p:cNvSpPr txBox="1">
              <a:spLocks noChangeArrowheads="1"/>
            </p:cNvSpPr>
            <p:nvPr/>
          </p:nvSpPr>
          <p:spPr bwMode="auto">
            <a:xfrm>
              <a:off x="990600" y="5040868"/>
              <a:ext cx="1826141" cy="36933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Shared memory</a:t>
              </a:r>
            </a:p>
          </p:txBody>
        </p:sp>
        <p:sp>
          <p:nvSpPr>
            <p:cNvPr id="70667" name="TextBox 8"/>
            <p:cNvSpPr txBox="1">
              <a:spLocks noChangeArrowheads="1"/>
            </p:cNvSpPr>
            <p:nvPr/>
          </p:nvSpPr>
          <p:spPr bwMode="auto">
            <a:xfrm>
              <a:off x="1676400" y="5562600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SM</a:t>
              </a:r>
            </a:p>
          </p:txBody>
        </p:sp>
        <p:sp>
          <p:nvSpPr>
            <p:cNvPr id="70668" name="TextBox 9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8</a:t>
              </a:r>
            </a:p>
          </p:txBody>
        </p:sp>
        <p:sp>
          <p:nvSpPr>
            <p:cNvPr id="70669" name="TextBox 10"/>
            <p:cNvSpPr txBox="1">
              <a:spLocks noChangeArrowheads="1"/>
            </p:cNvSpPr>
            <p:nvPr/>
          </p:nvSpPr>
          <p:spPr bwMode="auto">
            <a:xfrm>
              <a:off x="3505200" y="4114800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768</a:t>
              </a:r>
            </a:p>
          </p:txBody>
        </p:sp>
        <p:sp>
          <p:nvSpPr>
            <p:cNvPr id="70670" name="TextBox 11"/>
            <p:cNvSpPr txBox="1">
              <a:spLocks noChangeArrowheads="1"/>
            </p:cNvSpPr>
            <p:nvPr/>
          </p:nvSpPr>
          <p:spPr bwMode="auto">
            <a:xfrm>
              <a:off x="3505200" y="4572000"/>
              <a:ext cx="29161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8K registers / 32K memory</a:t>
              </a:r>
            </a:p>
          </p:txBody>
        </p:sp>
        <p:sp>
          <p:nvSpPr>
            <p:cNvPr id="70671" name="TextBox 12"/>
            <p:cNvSpPr txBox="1">
              <a:spLocks noChangeArrowheads="1"/>
            </p:cNvSpPr>
            <p:nvPr/>
          </p:nvSpPr>
          <p:spPr bwMode="auto">
            <a:xfrm>
              <a:off x="3505200" y="5029200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/>
                <a:t>16K</a:t>
              </a:r>
            </a:p>
          </p:txBody>
        </p:sp>
        <p:sp>
          <p:nvSpPr>
            <p:cNvPr id="70672" name="TextBox 13"/>
            <p:cNvSpPr txBox="1">
              <a:spLocks noChangeArrowheads="1"/>
            </p:cNvSpPr>
            <p:nvPr/>
          </p:nvSpPr>
          <p:spPr bwMode="auto">
            <a:xfrm>
              <a:off x="3352800" y="3200400"/>
              <a:ext cx="16722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u="sng"/>
                <a:t>   G80 Limits   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57200" y="40386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More registers decreases thread-level parallelism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Can it ever increase performance?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8209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8210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11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8212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13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14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15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16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8217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8218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8219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0" name="AutoShape 42"/>
          <p:cNvCxnSpPr>
            <a:cxnSpLocks noChangeShapeType="1"/>
          </p:cNvCxnSpPr>
          <p:nvPr/>
        </p:nvCxnSpPr>
        <p:spPr bwMode="auto">
          <a:xfrm>
            <a:off x="35909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1" name="AutoShape 44"/>
          <p:cNvCxnSpPr>
            <a:cxnSpLocks noChangeShapeType="1"/>
          </p:cNvCxnSpPr>
          <p:nvPr/>
        </p:nvCxnSpPr>
        <p:spPr bwMode="auto">
          <a:xfrm>
            <a:off x="49196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2" name="AutoShape 46"/>
          <p:cNvCxnSpPr>
            <a:cxnSpLocks noChangeShapeType="1"/>
          </p:cNvCxnSpPr>
          <p:nvPr/>
        </p:nvCxnSpPr>
        <p:spPr bwMode="auto">
          <a:xfrm>
            <a:off x="62484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" name="AutoShape 74"/>
          <p:cNvCxnSpPr>
            <a:cxnSpLocks noChangeShapeType="1"/>
            <a:stCxn id="8196" idx="2"/>
            <a:endCxn id="8203" idx="0"/>
          </p:cNvCxnSpPr>
          <p:nvPr/>
        </p:nvCxnSpPr>
        <p:spPr bwMode="auto">
          <a:xfrm rot="5400000">
            <a:off x="237648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4" name="AutoShape 74"/>
          <p:cNvCxnSpPr>
            <a:cxnSpLocks noChangeShapeType="1"/>
            <a:stCxn id="8199" idx="2"/>
            <a:endCxn id="8206" idx="0"/>
          </p:cNvCxnSpPr>
          <p:nvPr/>
        </p:nvCxnSpPr>
        <p:spPr bwMode="auto">
          <a:xfrm rot="5400000">
            <a:off x="370363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5" name="AutoShape 74"/>
          <p:cNvCxnSpPr>
            <a:cxnSpLocks noChangeShapeType="1"/>
            <a:stCxn id="8197" idx="2"/>
            <a:endCxn id="8208" idx="0"/>
          </p:cNvCxnSpPr>
          <p:nvPr/>
        </p:nvCxnSpPr>
        <p:spPr bwMode="auto">
          <a:xfrm rot="5400000">
            <a:off x="5032376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6" name="AutoShape 74"/>
          <p:cNvCxnSpPr>
            <a:cxnSpLocks noChangeShapeType="1"/>
            <a:stCxn id="8202" idx="2"/>
            <a:endCxn id="8209" idx="0"/>
          </p:cNvCxnSpPr>
          <p:nvPr/>
        </p:nvCxnSpPr>
        <p:spPr bwMode="auto">
          <a:xfrm rot="5400000">
            <a:off x="6360319" y="3172619"/>
            <a:ext cx="406400" cy="6651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7" name="AutoShape 40"/>
          <p:cNvCxnSpPr>
            <a:cxnSpLocks noChangeShapeType="1"/>
            <a:stCxn id="8203" idx="2"/>
            <a:endCxn id="8211" idx="0"/>
          </p:cNvCxnSpPr>
          <p:nvPr/>
        </p:nvCxnSpPr>
        <p:spPr bwMode="auto">
          <a:xfrm rot="5400000">
            <a:off x="2030413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8" name="AutoShape 74"/>
          <p:cNvCxnSpPr>
            <a:cxnSpLocks noChangeShapeType="1"/>
            <a:stCxn id="8206" idx="2"/>
            <a:endCxn id="8211" idx="0"/>
          </p:cNvCxnSpPr>
          <p:nvPr/>
        </p:nvCxnSpPr>
        <p:spPr bwMode="auto">
          <a:xfrm rot="5400000">
            <a:off x="2693988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AutoShape 40"/>
          <p:cNvCxnSpPr>
            <a:cxnSpLocks noChangeShapeType="1"/>
            <a:stCxn id="8208" idx="2"/>
            <a:endCxn id="8216" idx="0"/>
          </p:cNvCxnSpPr>
          <p:nvPr/>
        </p:nvCxnSpPr>
        <p:spPr bwMode="auto">
          <a:xfrm rot="5400000">
            <a:off x="4686301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0" name="AutoShape 74"/>
          <p:cNvCxnSpPr>
            <a:cxnSpLocks noChangeShapeType="1"/>
            <a:stCxn id="8209" idx="2"/>
            <a:endCxn id="8216" idx="0"/>
          </p:cNvCxnSpPr>
          <p:nvPr/>
        </p:nvCxnSpPr>
        <p:spPr bwMode="auto">
          <a:xfrm rot="5400000">
            <a:off x="5349876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Performance Cliff</a:t>
            </a:r>
            <a:r>
              <a:rPr lang="en-US" smtClean="0"/>
              <a:t>:  Increasing resource usage leads to a dramatic reduction in parallelism</a:t>
            </a:r>
          </a:p>
          <a:p>
            <a:pPr lvl="1"/>
            <a:r>
              <a:rPr lang="en-US" smtClean="0"/>
              <a:t>For example, increasing the number of registers, unless doing so hides latency of global memory access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 Resource Partitioning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Occupancy Calculator</a:t>
            </a:r>
          </a:p>
          <a:p>
            <a:pPr lvl="1"/>
            <a:r>
              <a:rPr lang="en-US" dirty="0" smtClean="0">
                <a:hlinkClick r:id="rId2"/>
              </a:rPr>
              <a:t>http://developer.download.nvidia.com/compute/cuda/CUDA_Occupancy_calculator.xls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ChangeArrowheads="1"/>
          </p:cNvSpPr>
          <p:nvPr/>
        </p:nvSpPr>
        <p:spPr bwMode="auto">
          <a:xfrm>
            <a:off x="1066800" y="3886200"/>
            <a:ext cx="3505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475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876800" y="3886200"/>
            <a:ext cx="2362200" cy="3698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Read global memory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4572000" y="40386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ChangeArrowheads="1"/>
          </p:cNvSpPr>
          <p:nvPr/>
        </p:nvSpPr>
        <p:spPr bwMode="auto">
          <a:xfrm>
            <a:off x="1066800" y="4343400"/>
            <a:ext cx="51816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57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578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267200" y="5715000"/>
            <a:ext cx="2667000" cy="9239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Execute instructions that are not dependent on memory read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 flipV="1">
            <a:off x="5562600" y="4953000"/>
            <a:ext cx="0" cy="762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ChangeArrowheads="1"/>
          </p:cNvSpPr>
          <p:nvPr/>
        </p:nvSpPr>
        <p:spPr bwMode="auto">
          <a:xfrm>
            <a:off x="1066800" y="4876800"/>
            <a:ext cx="36576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68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680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Independent instructions between a global memory read and its use can hide memory latency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88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m = Md[i];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 = a * b + c * d;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float</a:t>
            </a:r>
            <a:r>
              <a:rPr lang="en-US" sz="2800" kern="0" dirty="0">
                <a:solidFill>
                  <a:schemeClr val="tx2"/>
                </a:solidFill>
                <a:latin typeface="Courier New" charset="0"/>
                <a:cs typeface="+mn-cs"/>
              </a:rPr>
              <a:t> f2 = m * f;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105400" y="4876800"/>
            <a:ext cx="2743200" cy="12001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Use global memory after the above line from enough warps hide the memory latency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 flipV="1">
            <a:off x="4800600" y="50292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Prefetching</a:t>
            </a:r>
            <a:r>
              <a:rPr lang="en-US" smtClean="0"/>
              <a:t> data from global memory can effectively increase the number of independent instructions between global memory read and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Recall tiled matrix multiply: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6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current tile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6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11430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762000" y="2743200"/>
            <a:ext cx="5029200" cy="5334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08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8090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781800" cy="6858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9236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37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38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39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0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9241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2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3" name="Text Box 31"/>
          <p:cNvSpPr txBox="1">
            <a:spLocks noChangeArrowheads="1"/>
          </p:cNvSpPr>
          <p:nvPr/>
        </p:nvSpPr>
        <p:spPr bwMode="auto">
          <a:xfrm>
            <a:off x="1998663" y="53848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9244" name="Text Box 32"/>
          <p:cNvSpPr txBox="1">
            <a:spLocks noChangeArrowheads="1"/>
          </p:cNvSpPr>
          <p:nvPr/>
        </p:nvSpPr>
        <p:spPr bwMode="auto">
          <a:xfrm>
            <a:off x="266223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5" name="Text Box 33"/>
          <p:cNvSpPr txBox="1">
            <a:spLocks noChangeArrowheads="1"/>
          </p:cNvSpPr>
          <p:nvPr/>
        </p:nvSpPr>
        <p:spPr bwMode="auto">
          <a:xfrm>
            <a:off x="5318125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6" name="Text Box 34"/>
          <p:cNvSpPr txBox="1">
            <a:spLocks noChangeArrowheads="1"/>
          </p:cNvSpPr>
          <p:nvPr/>
        </p:nvSpPr>
        <p:spPr bwMode="auto">
          <a:xfrm>
            <a:off x="332581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7" name="Text Box 35"/>
          <p:cNvSpPr txBox="1">
            <a:spLocks noChangeArrowheads="1"/>
          </p:cNvSpPr>
          <p:nvPr/>
        </p:nvSpPr>
        <p:spPr bwMode="auto">
          <a:xfrm>
            <a:off x="398938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8" name="Text Box 36"/>
          <p:cNvSpPr txBox="1">
            <a:spLocks noChangeArrowheads="1"/>
          </p:cNvSpPr>
          <p:nvPr/>
        </p:nvSpPr>
        <p:spPr bwMode="auto">
          <a:xfrm>
            <a:off x="4654550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49" name="Text Box 37"/>
          <p:cNvSpPr txBox="1">
            <a:spLocks noChangeArrowheads="1"/>
          </p:cNvSpPr>
          <p:nvPr/>
        </p:nvSpPr>
        <p:spPr bwMode="auto">
          <a:xfrm>
            <a:off x="5981700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9250" name="Text Box 38"/>
          <p:cNvSpPr txBox="1">
            <a:spLocks noChangeArrowheads="1"/>
          </p:cNvSpPr>
          <p:nvPr/>
        </p:nvSpPr>
        <p:spPr bwMode="auto">
          <a:xfrm>
            <a:off x="664686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9251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AutoShape 42"/>
          <p:cNvCxnSpPr>
            <a:cxnSpLocks noChangeShapeType="1"/>
          </p:cNvCxnSpPr>
          <p:nvPr/>
        </p:nvCxnSpPr>
        <p:spPr bwMode="auto">
          <a:xfrm>
            <a:off x="35909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3" name="AutoShape 44"/>
          <p:cNvCxnSpPr>
            <a:cxnSpLocks noChangeShapeType="1"/>
          </p:cNvCxnSpPr>
          <p:nvPr/>
        </p:nvCxnSpPr>
        <p:spPr bwMode="auto">
          <a:xfrm>
            <a:off x="49196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4" name="AutoShape 46"/>
          <p:cNvCxnSpPr>
            <a:cxnSpLocks noChangeShapeType="1"/>
          </p:cNvCxnSpPr>
          <p:nvPr/>
        </p:nvCxnSpPr>
        <p:spPr bwMode="auto">
          <a:xfrm>
            <a:off x="62484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5" name="AutoShape 74"/>
          <p:cNvCxnSpPr>
            <a:cxnSpLocks noChangeShapeType="1"/>
            <a:stCxn id="9220" idx="2"/>
            <a:endCxn id="9227" idx="0"/>
          </p:cNvCxnSpPr>
          <p:nvPr/>
        </p:nvCxnSpPr>
        <p:spPr bwMode="auto">
          <a:xfrm rot="5400000">
            <a:off x="237648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6" name="AutoShape 74"/>
          <p:cNvCxnSpPr>
            <a:cxnSpLocks noChangeShapeType="1"/>
            <a:stCxn id="9223" idx="2"/>
            <a:endCxn id="9230" idx="0"/>
          </p:cNvCxnSpPr>
          <p:nvPr/>
        </p:nvCxnSpPr>
        <p:spPr bwMode="auto">
          <a:xfrm rot="5400000">
            <a:off x="370363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7" name="AutoShape 74"/>
          <p:cNvCxnSpPr>
            <a:cxnSpLocks noChangeShapeType="1"/>
            <a:stCxn id="9221" idx="2"/>
            <a:endCxn id="9232" idx="0"/>
          </p:cNvCxnSpPr>
          <p:nvPr/>
        </p:nvCxnSpPr>
        <p:spPr bwMode="auto">
          <a:xfrm rot="5400000">
            <a:off x="5032376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8" name="AutoShape 74"/>
          <p:cNvCxnSpPr>
            <a:cxnSpLocks noChangeShapeType="1"/>
            <a:stCxn id="9226" idx="2"/>
            <a:endCxn id="9233" idx="0"/>
          </p:cNvCxnSpPr>
          <p:nvPr/>
        </p:nvCxnSpPr>
        <p:spPr bwMode="auto">
          <a:xfrm rot="5400000">
            <a:off x="6360319" y="3172619"/>
            <a:ext cx="406400" cy="6651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9" name="AutoShape 40"/>
          <p:cNvCxnSpPr>
            <a:cxnSpLocks noChangeShapeType="1"/>
            <a:stCxn id="9227" idx="2"/>
            <a:endCxn id="9235" idx="0"/>
          </p:cNvCxnSpPr>
          <p:nvPr/>
        </p:nvCxnSpPr>
        <p:spPr bwMode="auto">
          <a:xfrm rot="5400000">
            <a:off x="2030413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0" name="AutoShape 74"/>
          <p:cNvCxnSpPr>
            <a:cxnSpLocks noChangeShapeType="1"/>
            <a:stCxn id="9230" idx="2"/>
            <a:endCxn id="9235" idx="0"/>
          </p:cNvCxnSpPr>
          <p:nvPr/>
        </p:nvCxnSpPr>
        <p:spPr bwMode="auto">
          <a:xfrm rot="5400000">
            <a:off x="2693988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1" name="AutoShape 40"/>
          <p:cNvCxnSpPr>
            <a:cxnSpLocks noChangeShapeType="1"/>
            <a:stCxn id="9232" idx="2"/>
            <a:endCxn id="9240" idx="0"/>
          </p:cNvCxnSpPr>
          <p:nvPr/>
        </p:nvCxnSpPr>
        <p:spPr bwMode="auto">
          <a:xfrm rot="5400000">
            <a:off x="4686301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2" name="AutoShape 74"/>
          <p:cNvCxnSpPr>
            <a:cxnSpLocks noChangeShapeType="1"/>
            <a:stCxn id="9233" idx="2"/>
            <a:endCxn id="9240" idx="0"/>
          </p:cNvCxnSpPr>
          <p:nvPr/>
        </p:nvCxnSpPr>
        <p:spPr bwMode="auto">
          <a:xfrm rot="5400000">
            <a:off x="5349876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3" name="AutoShape 74"/>
          <p:cNvCxnSpPr>
            <a:cxnSpLocks noChangeShapeType="1"/>
            <a:stCxn id="9240" idx="2"/>
            <a:endCxn id="9243" idx="0"/>
          </p:cNvCxnSpPr>
          <p:nvPr/>
        </p:nvCxnSpPr>
        <p:spPr bwMode="auto">
          <a:xfrm rot="5400000">
            <a:off x="3353594" y="3837781"/>
            <a:ext cx="438150" cy="265588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AutoShape 40"/>
          <p:cNvCxnSpPr>
            <a:cxnSpLocks noChangeShapeType="1"/>
            <a:stCxn id="9235" idx="2"/>
            <a:endCxn id="9243" idx="0"/>
          </p:cNvCxnSpPr>
          <p:nvPr/>
        </p:nvCxnSpPr>
        <p:spPr bwMode="auto">
          <a:xfrm rot="5400000">
            <a:off x="2026444" y="51665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/>
        </p:nvSpPr>
        <p:spPr bwMode="auto">
          <a:xfrm>
            <a:off x="1066800" y="5029200"/>
            <a:ext cx="5029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19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781800" cy="6858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2133600" cy="64611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Prefetch for next iteration of the loop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 flipV="1">
            <a:off x="6096000" y="52578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ChangeArrowheads="1"/>
          </p:cNvSpPr>
          <p:nvPr/>
        </p:nvSpPr>
        <p:spPr bwMode="auto">
          <a:xfrm>
            <a:off x="1066800" y="5410200"/>
            <a:ext cx="5029200" cy="381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29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Prefetching</a:t>
            </a:r>
          </a:p>
        </p:txBody>
      </p:sp>
      <p:sp>
        <p:nvSpPr>
          <p:cNvPr id="8294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781800" cy="685800"/>
          </a:xfrm>
        </p:spPr>
        <p:txBody>
          <a:bodyPr/>
          <a:lstStyle/>
          <a:p>
            <a:r>
              <a:rPr lang="en-US" smtClean="0"/>
              <a:t>Tiled matrix multiply with prefetch: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// Load first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000" kern="0" dirty="0">
              <a:solidFill>
                <a:schemeClr val="bg2">
                  <a:lumMod val="60000"/>
                  <a:lumOff val="40000"/>
                </a:schemeClr>
              </a:solidFill>
              <a:latin typeface="Courier New" charset="0"/>
              <a:cs typeface="+mn-cs"/>
            </a:endParaRP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charset="0"/>
                <a:cs typeface="+mn-cs"/>
              </a:rPr>
              <a:t>for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 (</a:t>
            </a: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/* ... */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)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{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Deposit registers into shared memory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Load next tile into registers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008000"/>
                </a:solidFill>
                <a:latin typeface="Courier New" charset="0"/>
                <a:cs typeface="+mn-cs"/>
              </a:rPr>
              <a:t>  // Accumulate dot product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rgbClr val="D60093"/>
                </a:solidFill>
                <a:latin typeface="Courier New" charset="0"/>
                <a:cs typeface="+mn-cs"/>
              </a:rPr>
              <a:t>  __syncthreads</a:t>
            </a: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();</a:t>
            </a:r>
          </a:p>
          <a:p>
            <a:pPr marL="517525" indent="-403225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000" kern="0" dirty="0">
                <a:solidFill>
                  <a:schemeClr val="tx2"/>
                </a:solidFill>
                <a:latin typeface="Courier New" charset="0"/>
                <a:cs typeface="+mn-cs"/>
              </a:rPr>
              <a:t>}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2590800" cy="147796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These instructions executed by enough threads will hide the memory latency of the prefetch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H="1" flipV="1">
            <a:off x="6096000" y="5602288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AED165-5037-4BC5-A21B-94A5EEA23B1F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1118306"/>
            <a:ext cx="4801137" cy="5663494"/>
          </a:xfrm>
        </p:spPr>
      </p:pic>
      <p:sp>
        <p:nvSpPr>
          <p:cNvPr id="5" name="Rectangle 4"/>
          <p:cNvSpPr/>
          <p:nvPr/>
        </p:nvSpPr>
        <p:spPr>
          <a:xfrm>
            <a:off x="342900" y="1752600"/>
            <a:ext cx="3657600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dirty="0" smtClean="0"/>
              <a:t>Special Function Units (SFUs)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/>
              <a:t>Use to compute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  <a:cs typeface="Courier New" pitchFamily="49" charset="0"/>
              </a:rPr>
              <a:t>Only 4, each can execute 1 instruction per clock</a:t>
            </a:r>
            <a:endParaRPr lang="en-US" sz="2800" dirty="0">
              <a:latin typeface="+mj-lt"/>
              <a:cs typeface="Courier New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/>
              <a:t>Image: </a:t>
            </a:r>
            <a:r>
              <a:rPr lang="en-US" sz="1400" dirty="0" smtClean="0">
                <a:hlinkClick r:id="rId4"/>
              </a:rPr>
              <a:t>NVIDIA Fermi Whitepaper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Mix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051442" y="2438400"/>
            <a:ext cx="762000" cy="32106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Instructions per iteration</a:t>
            </a:r>
          </a:p>
          <a:p>
            <a:pPr lvl="1"/>
            <a:r>
              <a:rPr lang="en-US" dirty="0" smtClean="0"/>
              <a:t>One floating-point multiply</a:t>
            </a:r>
          </a:p>
          <a:p>
            <a:pPr lvl="1"/>
            <a:r>
              <a:rPr lang="en-US" dirty="0" smtClean="0"/>
              <a:t>One floating-point add</a:t>
            </a:r>
          </a:p>
          <a:p>
            <a:pPr lvl="1"/>
            <a:r>
              <a:rPr lang="en-US" dirty="0" smtClean="0"/>
              <a:t>What else?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983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6705600" y="1608250"/>
            <a:ext cx="9144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Other instructions per iteration</a:t>
            </a:r>
          </a:p>
          <a:p>
            <a:pPr lvl="1"/>
            <a:r>
              <a:rPr lang="en-US" dirty="0" smtClean="0"/>
              <a:t>Update loop counter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0484" name="Oval 6"/>
          <p:cNvSpPr>
            <a:spLocks noChangeArrowheads="1"/>
          </p:cNvSpPr>
          <p:nvPr/>
        </p:nvSpPr>
        <p:spPr bwMode="auto">
          <a:xfrm>
            <a:off x="3886200" y="1524000"/>
            <a:ext cx="2667000" cy="838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smtClean="0"/>
              <a:t>Other instructions per iteration</a:t>
            </a:r>
          </a:p>
          <a:p>
            <a:pPr lvl="1"/>
            <a:r>
              <a:rPr lang="en-US" smtClean="0"/>
              <a:t>Update loop counter</a:t>
            </a:r>
          </a:p>
          <a:p>
            <a:pPr lvl="1"/>
            <a:r>
              <a:rPr lang="en-US" smtClean="0"/>
              <a:t>Branch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3349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124200" y="2438400"/>
            <a:ext cx="18288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133600"/>
          </a:xfrm>
        </p:spPr>
        <p:txBody>
          <a:bodyPr/>
          <a:lstStyle/>
          <a:p>
            <a:r>
              <a:rPr lang="en-US" dirty="0" smtClean="0"/>
              <a:t>Other instructions per iteration</a:t>
            </a:r>
          </a:p>
          <a:p>
            <a:pPr lvl="1"/>
            <a:r>
              <a:rPr lang="en-US" dirty="0" smtClean="0"/>
              <a:t>Update loop counter</a:t>
            </a:r>
          </a:p>
          <a:p>
            <a:pPr lvl="1"/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Address arithmetic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5257800" y="2458792"/>
            <a:ext cx="18288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77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3276600"/>
          </a:xfrm>
        </p:spPr>
        <p:txBody>
          <a:bodyPr/>
          <a:lstStyle/>
          <a:p>
            <a:r>
              <a:rPr lang="en-US" dirty="0" smtClean="0"/>
              <a:t>Instruction Mix</a:t>
            </a:r>
          </a:p>
          <a:p>
            <a:pPr lvl="1"/>
            <a:r>
              <a:rPr lang="en-US" dirty="0" smtClean="0"/>
              <a:t>2 floating-point arithmetic instructions</a:t>
            </a:r>
          </a:p>
          <a:p>
            <a:pPr lvl="1"/>
            <a:r>
              <a:rPr lang="en-US" dirty="0" smtClean="0"/>
              <a:t>1 loop branch instruction</a:t>
            </a:r>
          </a:p>
          <a:p>
            <a:pPr lvl="1"/>
            <a:r>
              <a:rPr lang="en-US" dirty="0" smtClean="0"/>
              <a:t>2 address arithmetic instructions</a:t>
            </a:r>
          </a:p>
          <a:p>
            <a:pPr lvl="1"/>
            <a:r>
              <a:rPr lang="en-US" dirty="0" smtClean="0"/>
              <a:t>1 loop counter increment instruction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2500" y="17526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0" dirty="0" err="1" smtClean="0">
                <a:solidFill>
                  <a:srgbClr val="8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BLOCK_SIZE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1118306"/>
            <a:ext cx="4801137" cy="5663494"/>
          </a:xfrm>
        </p:spPr>
      </p:pic>
      <p:sp>
        <p:nvSpPr>
          <p:cNvPr id="5" name="Rectangle 4"/>
          <p:cNvSpPr/>
          <p:nvPr/>
        </p:nvSpPr>
        <p:spPr>
          <a:xfrm>
            <a:off x="342900" y="1752600"/>
            <a:ext cx="3657600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dirty="0"/>
              <a:t>Only 1/3 are floating-point calculations</a:t>
            </a:r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kern="0" dirty="0"/>
              <a:t>But I want my full theoretical </a:t>
            </a:r>
            <a:r>
              <a:rPr lang="en-US" sz="2800" kern="0" dirty="0" smtClean="0"/>
              <a:t>1 TFLOP (Fermi)</a:t>
            </a:r>
            <a:endParaRPr lang="en-US" sz="2800" kern="0" dirty="0"/>
          </a:p>
          <a:p>
            <a:pPr marL="914400" lvl="1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2800" kern="0" dirty="0"/>
              <a:t>Consider  </a:t>
            </a:r>
            <a:r>
              <a:rPr lang="en-US" sz="2800" i="1" kern="0" dirty="0">
                <a:solidFill>
                  <a:srgbClr val="FF0000"/>
                </a:solidFill>
              </a:rPr>
              <a:t>loop unrolling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6424413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 dirty="0" smtClean="0"/>
              <a:t>Image: </a:t>
            </a:r>
            <a:r>
              <a:rPr lang="en-US" sz="1400" dirty="0" smtClean="0">
                <a:hlinkClick r:id="rId3"/>
              </a:rPr>
              <a:t>NVIDIA Fermi Whitepaper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2943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6700" y="17526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Pvalue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+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...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Ns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0" dirty="0" smtClean="0">
                <a:solidFill>
                  <a:srgbClr val="FF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2400" b="1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BLOCK_SIZE = 16</a:t>
            </a:r>
          </a:p>
          <a:p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517525" indent="-403225" eaLnBrk="1" hangingPunct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kern="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038600"/>
            <a:ext cx="754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SzPct val="75000"/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No more loop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No loop count update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No branch</a:t>
            </a:r>
          </a:p>
          <a:p>
            <a:pPr marL="914400" lvl="1" indent="-457200"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800" kern="0" dirty="0">
                <a:latin typeface="+mn-lt"/>
              </a:rPr>
              <a:t>Constant indices – no address arithmetic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96BB-84A3-4A7D-A32A-91DA7D8D1D3C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640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14909</TotalTime>
  <Words>5604</Words>
  <Application>Microsoft Office PowerPoint</Application>
  <PresentationFormat>On-screen Show (4:3)</PresentationFormat>
  <Paragraphs>4581</Paragraphs>
  <Slides>100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Pixel</vt:lpstr>
      <vt:lpstr>CUDA Performance</vt:lpstr>
      <vt:lpstr>Announcements</vt:lpstr>
      <vt:lpstr>Acknowledgements</vt:lpstr>
      <vt:lpstr>Agenda</vt:lpstr>
      <vt:lpstr>PowerPoint Presentation</vt:lpstr>
      <vt:lpstr>Parallel Reduction</vt:lpstr>
      <vt:lpstr>Parallel Reduction</vt:lpstr>
      <vt:lpstr>Parallel Reduction</vt:lpstr>
      <vt:lpstr>Parallel Reduction</vt:lpstr>
      <vt:lpstr>Parallel Reduction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PowerPoint Presentation</vt:lpstr>
      <vt:lpstr>PowerPoint Presentation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Warp Partitioning</vt:lpstr>
      <vt:lpstr>Memory Coalescing</vt:lpstr>
      <vt:lpstr>Memory Coalescing</vt:lpstr>
      <vt:lpstr>Memory Coalescing</vt:lpstr>
      <vt:lpstr>Memory Coalescing</vt:lpstr>
      <vt:lpstr>Memory Coalescing</vt:lpstr>
      <vt:lpstr>Memory Coalescing</vt:lpstr>
      <vt:lpstr>Memory Coalescing</vt:lpstr>
      <vt:lpstr>Memory Coalescing</vt:lpstr>
      <vt:lpstr>Memory Coalescing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Bank Conflicts</vt:lpstr>
      <vt:lpstr>SM Resource Partitioning</vt:lpstr>
      <vt:lpstr>SM Resource Partitioning</vt:lpstr>
      <vt:lpstr>SM Resource Partitioning</vt:lpstr>
      <vt:lpstr>SM Resource Partitioning</vt:lpstr>
      <vt:lpstr>SM Resource Partitioning</vt:lpstr>
      <vt:lpstr>SM Resource Partitioning</vt:lpstr>
      <vt:lpstr>SM Resource Partitioning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Data Prefetching</vt:lpstr>
      <vt:lpstr>Instruction Mix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Loop Unrolling</vt:lpstr>
      <vt:lpstr>Loop Unrolling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pjcozzi</cp:lastModifiedBy>
  <cp:revision>362</cp:revision>
  <cp:lastPrinted>2012-02-06T01:09:24Z</cp:lastPrinted>
  <dcterms:created xsi:type="dcterms:W3CDTF">2011-01-14T02:17:40Z</dcterms:created>
  <dcterms:modified xsi:type="dcterms:W3CDTF">2012-10-08T23:20:16Z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